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notesSlides/notesSlide8.xml" ContentType="application/vnd.openxmlformats-officedocument.presentationml.notesSlide+xml"/>
  <Override PartName="/ppt/tags/tag3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6">
  <p:sldMasterIdLst>
    <p:sldMasterId id="2147483648" r:id="rId1"/>
  </p:sldMasterIdLst>
  <p:notesMasterIdLst>
    <p:notesMasterId r:id="rId35"/>
  </p:notesMasterIdLst>
  <p:sldIdLst>
    <p:sldId id="292" r:id="rId2"/>
    <p:sldId id="367" r:id="rId3"/>
    <p:sldId id="368" r:id="rId4"/>
    <p:sldId id="377" r:id="rId5"/>
    <p:sldId id="378" r:id="rId6"/>
    <p:sldId id="379" r:id="rId7"/>
    <p:sldId id="369" r:id="rId8"/>
    <p:sldId id="345" r:id="rId9"/>
    <p:sldId id="400" r:id="rId10"/>
    <p:sldId id="401" r:id="rId11"/>
    <p:sldId id="339" r:id="rId12"/>
    <p:sldId id="370" r:id="rId13"/>
    <p:sldId id="381" r:id="rId14"/>
    <p:sldId id="382" r:id="rId15"/>
    <p:sldId id="383" r:id="rId16"/>
    <p:sldId id="384" r:id="rId17"/>
    <p:sldId id="385" r:id="rId18"/>
    <p:sldId id="387" r:id="rId19"/>
    <p:sldId id="386" r:id="rId20"/>
    <p:sldId id="388" r:id="rId21"/>
    <p:sldId id="389" r:id="rId22"/>
    <p:sldId id="390" r:id="rId23"/>
    <p:sldId id="392" r:id="rId24"/>
    <p:sldId id="391" r:id="rId25"/>
    <p:sldId id="393" r:id="rId26"/>
    <p:sldId id="394" r:id="rId27"/>
    <p:sldId id="395" r:id="rId28"/>
    <p:sldId id="396" r:id="rId29"/>
    <p:sldId id="402" r:id="rId30"/>
    <p:sldId id="397" r:id="rId31"/>
    <p:sldId id="399" r:id="rId32"/>
    <p:sldId id="398" r:id="rId33"/>
    <p:sldId id="375"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FC"/>
    <a:srgbClr val="FEFDFB"/>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5371" autoAdjust="0"/>
  </p:normalViewPr>
  <p:slideViewPr>
    <p:cSldViewPr snapToGrid="0">
      <p:cViewPr>
        <p:scale>
          <a:sx n="100" d="100"/>
          <a:sy n="100" d="100"/>
        </p:scale>
        <p:origin x="34" y="-538"/>
      </p:cViewPr>
      <p:guideLst/>
    </p:cSldViewPr>
  </p:slideViewPr>
  <p:outlineViewPr>
    <p:cViewPr>
      <p:scale>
        <a:sx n="33" d="100"/>
        <a:sy n="33" d="100"/>
      </p:scale>
      <p:origin x="0" y="-1162"/>
    </p:cViewPr>
  </p:outlineViewPr>
  <p:notesTextViewPr>
    <p:cViewPr>
      <p:scale>
        <a:sx n="1" d="1"/>
        <a:sy n="1" d="1"/>
      </p:scale>
      <p:origin x="0" y="0"/>
    </p:cViewPr>
  </p:notesTextViewPr>
  <p:sorterViewPr>
    <p:cViewPr>
      <p:scale>
        <a:sx n="66" d="100"/>
        <a:sy n="66" d="100"/>
      </p:scale>
      <p:origin x="0" y="-4402"/>
    </p:cViewPr>
  </p:sorterViewPr>
  <p:notesViewPr>
    <p:cSldViewPr snapToGrid="0">
      <p:cViewPr varScale="1">
        <p:scale>
          <a:sx n="67" d="100"/>
          <a:sy n="67" d="100"/>
        </p:scale>
        <p:origin x="81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Medium" panose="020B06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Medium" panose="020B0600000000000000" pitchFamily="34" charset="-122"/>
              </a:defRPr>
            </a:lvl1pPr>
          </a:lstStyle>
          <a:p>
            <a:fld id="{598217C4-209F-426B-A8D4-2A4EF8D569F3}" type="datetimeFigureOut">
              <a:rPr lang="zh-CN" altLang="en-US" smtClean="0"/>
              <a:pPr/>
              <a:t>2024/6/24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Medium" panose="020B06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Medium" panose="020B0600000000000000" pitchFamily="34" charset="-122"/>
              </a:defRPr>
            </a:lvl1pPr>
          </a:lstStyle>
          <a:p>
            <a:fld id="{97047A51-B016-4B81-90E8-2AF0B9FE31D3}" type="slidenum">
              <a:rPr lang="zh-CN" altLang="en-US" smtClean="0"/>
              <a:pPr/>
              <a:t>‹#›</a:t>
            </a:fld>
            <a:endParaRPr lang="zh-CN" altLang="en-US" dirty="0"/>
          </a:p>
        </p:txBody>
      </p:sp>
    </p:spTree>
    <p:extLst>
      <p:ext uri="{BB962C8B-B14F-4D97-AF65-F5344CB8AC3E}">
        <p14:creationId xmlns:p14="http://schemas.microsoft.com/office/powerpoint/2010/main" val="56277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Medium" panose="020B0600000000000000" pitchFamily="34" charset="-122"/>
        <a:ea typeface="+mn-ea"/>
        <a:cs typeface="+mn-cs"/>
      </a:defRPr>
    </a:lvl1pPr>
    <a:lvl2pPr marL="457200" algn="l" defTabSz="914400" rtl="0" eaLnBrk="1" latinLnBrk="0" hangingPunct="1">
      <a:defRPr sz="1200" kern="1200">
        <a:solidFill>
          <a:schemeClr val="tx1"/>
        </a:solidFill>
        <a:latin typeface="思源黑体 CN Medium" panose="020B0600000000000000" pitchFamily="34" charset="-122"/>
        <a:ea typeface="+mn-ea"/>
        <a:cs typeface="+mn-cs"/>
      </a:defRPr>
    </a:lvl2pPr>
    <a:lvl3pPr marL="914400" algn="l" defTabSz="914400" rtl="0" eaLnBrk="1" latinLnBrk="0" hangingPunct="1">
      <a:defRPr sz="1200" kern="1200">
        <a:solidFill>
          <a:schemeClr val="tx1"/>
        </a:solidFill>
        <a:latin typeface="思源黑体 CN Medium" panose="020B0600000000000000" pitchFamily="34" charset="-122"/>
        <a:ea typeface="+mn-ea"/>
        <a:cs typeface="+mn-cs"/>
      </a:defRPr>
    </a:lvl3pPr>
    <a:lvl4pPr marL="1371600" algn="l" defTabSz="914400" rtl="0" eaLnBrk="1" latinLnBrk="0" hangingPunct="1">
      <a:defRPr sz="1200" kern="1200">
        <a:solidFill>
          <a:schemeClr val="tx1"/>
        </a:solidFill>
        <a:latin typeface="思源黑体 CN Medium" panose="020B0600000000000000" pitchFamily="34" charset="-122"/>
        <a:ea typeface="+mn-ea"/>
        <a:cs typeface="+mn-cs"/>
      </a:defRPr>
    </a:lvl4pPr>
    <a:lvl5pPr marL="1828800" algn="l" defTabSz="914400" rtl="0" eaLnBrk="1" latinLnBrk="0" hangingPunct="1">
      <a:defRPr sz="1200" kern="1200">
        <a:solidFill>
          <a:schemeClr val="tx1"/>
        </a:solidFill>
        <a:latin typeface="思源黑体 CN Medium" panose="020B0600000000000000"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a:t>
            </a:fld>
            <a:endParaRPr lang="zh-CN" altLang="en-US"/>
          </a:p>
        </p:txBody>
      </p:sp>
    </p:spTree>
    <p:extLst>
      <p:ext uri="{BB962C8B-B14F-4D97-AF65-F5344CB8AC3E}">
        <p14:creationId xmlns:p14="http://schemas.microsoft.com/office/powerpoint/2010/main" val="4167334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47A51-B016-4B81-90E8-2AF0B9FE31D3}" type="slidenum">
              <a:rPr lang="zh-CN" altLang="en-US" smtClean="0"/>
              <a:pPr/>
              <a:t>19</a:t>
            </a:fld>
            <a:endParaRPr lang="zh-CN" altLang="en-US" dirty="0"/>
          </a:p>
        </p:txBody>
      </p:sp>
    </p:spTree>
    <p:extLst>
      <p:ext uri="{BB962C8B-B14F-4D97-AF65-F5344CB8AC3E}">
        <p14:creationId xmlns:p14="http://schemas.microsoft.com/office/powerpoint/2010/main" val="3650511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47A51-B016-4B81-90E8-2AF0B9FE31D3}" type="slidenum">
              <a:rPr lang="zh-CN" altLang="en-US" smtClean="0"/>
              <a:pPr/>
              <a:t>20</a:t>
            </a:fld>
            <a:endParaRPr lang="zh-CN" altLang="en-US" dirty="0"/>
          </a:p>
        </p:txBody>
      </p:sp>
    </p:spTree>
    <p:extLst>
      <p:ext uri="{BB962C8B-B14F-4D97-AF65-F5344CB8AC3E}">
        <p14:creationId xmlns:p14="http://schemas.microsoft.com/office/powerpoint/2010/main" val="193258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23</a:t>
            </a:fld>
            <a:endParaRPr lang="zh-CN" altLang="en-US"/>
          </a:p>
        </p:txBody>
      </p:sp>
    </p:spTree>
    <p:extLst>
      <p:ext uri="{BB962C8B-B14F-4D97-AF65-F5344CB8AC3E}">
        <p14:creationId xmlns:p14="http://schemas.microsoft.com/office/powerpoint/2010/main" val="177968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31</a:t>
            </a:fld>
            <a:endParaRPr lang="zh-CN" altLang="en-US"/>
          </a:p>
        </p:txBody>
      </p:sp>
    </p:spTree>
    <p:extLst>
      <p:ext uri="{BB962C8B-B14F-4D97-AF65-F5344CB8AC3E}">
        <p14:creationId xmlns:p14="http://schemas.microsoft.com/office/powerpoint/2010/main" val="1456630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33</a:t>
            </a:fld>
            <a:endParaRPr lang="zh-CN" altLang="en-US"/>
          </a:p>
        </p:txBody>
      </p:sp>
    </p:spTree>
    <p:extLst>
      <p:ext uri="{BB962C8B-B14F-4D97-AF65-F5344CB8AC3E}">
        <p14:creationId xmlns:p14="http://schemas.microsoft.com/office/powerpoint/2010/main" val="1672449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2</a:t>
            </a:fld>
            <a:endParaRPr lang="zh-CN" altLang="en-US"/>
          </a:p>
        </p:txBody>
      </p:sp>
    </p:spTree>
    <p:extLst>
      <p:ext uri="{BB962C8B-B14F-4D97-AF65-F5344CB8AC3E}">
        <p14:creationId xmlns:p14="http://schemas.microsoft.com/office/powerpoint/2010/main" val="256965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3</a:t>
            </a:fld>
            <a:endParaRPr lang="zh-CN" altLang="en-US"/>
          </a:p>
        </p:txBody>
      </p:sp>
    </p:spTree>
    <p:extLst>
      <p:ext uri="{BB962C8B-B14F-4D97-AF65-F5344CB8AC3E}">
        <p14:creationId xmlns:p14="http://schemas.microsoft.com/office/powerpoint/2010/main" val="20908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7</a:t>
            </a:fld>
            <a:endParaRPr lang="zh-CN" altLang="en-US"/>
          </a:p>
        </p:txBody>
      </p:sp>
    </p:spTree>
    <p:extLst>
      <p:ext uri="{BB962C8B-B14F-4D97-AF65-F5344CB8AC3E}">
        <p14:creationId xmlns:p14="http://schemas.microsoft.com/office/powerpoint/2010/main" val="67615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36EF38-24C1-4E80-96B1-5550CD0A692D}" type="slidenum">
              <a:rPr lang="zh-CN" altLang="en-US" smtClean="0"/>
              <a:t>8</a:t>
            </a:fld>
            <a:endParaRPr lang="zh-CN" altLang="en-US"/>
          </a:p>
        </p:txBody>
      </p:sp>
    </p:spTree>
    <p:extLst>
      <p:ext uri="{BB962C8B-B14F-4D97-AF65-F5344CB8AC3E}">
        <p14:creationId xmlns:p14="http://schemas.microsoft.com/office/powerpoint/2010/main" val="712555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11</a:t>
            </a:fld>
            <a:endParaRPr lang="zh-CN" altLang="en-US"/>
          </a:p>
        </p:txBody>
      </p:sp>
    </p:spTree>
    <p:extLst>
      <p:ext uri="{BB962C8B-B14F-4D97-AF65-F5344CB8AC3E}">
        <p14:creationId xmlns:p14="http://schemas.microsoft.com/office/powerpoint/2010/main" val="842196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12</a:t>
            </a:fld>
            <a:endParaRPr lang="zh-CN" altLang="en-US"/>
          </a:p>
        </p:txBody>
      </p:sp>
    </p:spTree>
    <p:extLst>
      <p:ext uri="{BB962C8B-B14F-4D97-AF65-F5344CB8AC3E}">
        <p14:creationId xmlns:p14="http://schemas.microsoft.com/office/powerpoint/2010/main" val="833123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47A51-B016-4B81-90E8-2AF0B9FE31D3}" type="slidenum">
              <a:rPr lang="zh-CN" altLang="en-US" smtClean="0"/>
              <a:pPr/>
              <a:t>17</a:t>
            </a:fld>
            <a:endParaRPr lang="zh-CN" altLang="en-US" dirty="0"/>
          </a:p>
        </p:txBody>
      </p:sp>
    </p:spTree>
    <p:extLst>
      <p:ext uri="{BB962C8B-B14F-4D97-AF65-F5344CB8AC3E}">
        <p14:creationId xmlns:p14="http://schemas.microsoft.com/office/powerpoint/2010/main" val="3479522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047A51-B016-4B81-90E8-2AF0B9FE31D3}" type="slidenum">
              <a:rPr lang="zh-CN" altLang="en-US" smtClean="0"/>
              <a:t>18</a:t>
            </a:fld>
            <a:endParaRPr lang="zh-CN" altLang="en-US"/>
          </a:p>
        </p:txBody>
      </p:sp>
    </p:spTree>
    <p:extLst>
      <p:ext uri="{BB962C8B-B14F-4D97-AF65-F5344CB8AC3E}">
        <p14:creationId xmlns:p14="http://schemas.microsoft.com/office/powerpoint/2010/main" val="32717506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902"/>
            <a:ext cx="12192000" cy="6856195"/>
          </a:xfrm>
          <a:prstGeom prst="rect">
            <a:avLst/>
          </a:prstGeom>
        </p:spPr>
      </p:pic>
    </p:spTree>
    <p:extLst>
      <p:ext uri="{BB962C8B-B14F-4D97-AF65-F5344CB8AC3E}">
        <p14:creationId xmlns:p14="http://schemas.microsoft.com/office/powerpoint/2010/main" val="2904661795"/>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bg1"/>
        </a:solidFill>
        <a:effectLst/>
      </p:bgPr>
    </p:bg>
    <p:spTree>
      <p:nvGrpSpPr>
        <p:cNvPr id="1" name=""/>
        <p:cNvGrpSpPr/>
        <p:nvPr/>
      </p:nvGrpSpPr>
      <p:grpSpPr>
        <a:xfrm>
          <a:off x="0" y="0"/>
          <a:ext cx="0" cy="0"/>
          <a:chOff x="0" y="0"/>
          <a:chExt cx="0" cy="0"/>
        </a:xfrm>
      </p:grpSpPr>
      <p:sp>
        <p:nvSpPr>
          <p:cNvPr id="19" name="textbox 50"/>
          <p:cNvSpPr txBox="1"/>
          <p:nvPr userDrawn="1"/>
        </p:nvSpPr>
        <p:spPr>
          <a:xfrm>
            <a:off x="998501" y="647035"/>
            <a:ext cx="2953406" cy="415498"/>
          </a:xfrm>
          <a:prstGeom prst="rect">
            <a:avLst/>
          </a:prstGeom>
          <a:noFill/>
        </p:spPr>
        <p:txBody>
          <a:bodyPr wrap="square" rtlCol="0">
            <a:spAutoFit/>
          </a:bodyPr>
          <a:lstStyle/>
          <a:p>
            <a:r>
              <a:rPr lang="en-US" altLang="zh-CN" sz="2100" dirty="0">
                <a:solidFill>
                  <a:schemeClr val="tx1">
                    <a:lumMod val="75000"/>
                    <a:lumOff val="25000"/>
                  </a:schemeClr>
                </a:solidFill>
                <a:latin typeface="思源黑体 CN Medium" panose="020B0600000000000000" pitchFamily="34" charset="-122"/>
                <a:ea typeface="思源黑体 CN Medium" panose="020B0600000000000000" pitchFamily="34" charset="-122"/>
              </a:rPr>
              <a:t>Overall Status</a:t>
            </a:r>
            <a:endParaRPr lang="zh-CN" altLang="en-US" sz="21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2" name="六边形 1"/>
          <p:cNvSpPr/>
          <p:nvPr userDrawn="1"/>
        </p:nvSpPr>
        <p:spPr>
          <a:xfrm>
            <a:off x="327419" y="534521"/>
            <a:ext cx="537209" cy="37822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4" name="六边形 33"/>
          <p:cNvSpPr/>
          <p:nvPr userDrawn="1"/>
        </p:nvSpPr>
        <p:spPr>
          <a:xfrm>
            <a:off x="461292" y="647035"/>
            <a:ext cx="537209" cy="37822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3831340489"/>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solidFill>
        <a:effectLst/>
      </p:bgPr>
    </p:bg>
    <p:spTree>
      <p:nvGrpSpPr>
        <p:cNvPr id="1" name=""/>
        <p:cNvGrpSpPr/>
        <p:nvPr/>
      </p:nvGrpSpPr>
      <p:grpSpPr>
        <a:xfrm>
          <a:off x="0" y="0"/>
          <a:ext cx="0" cy="0"/>
          <a:chOff x="0" y="0"/>
          <a:chExt cx="0" cy="0"/>
        </a:xfrm>
      </p:grpSpPr>
      <p:sp>
        <p:nvSpPr>
          <p:cNvPr id="19" name="textbox 50"/>
          <p:cNvSpPr txBox="1"/>
          <p:nvPr userDrawn="1"/>
        </p:nvSpPr>
        <p:spPr>
          <a:xfrm>
            <a:off x="998501" y="647035"/>
            <a:ext cx="2953406" cy="415498"/>
          </a:xfrm>
          <a:prstGeom prst="rect">
            <a:avLst/>
          </a:prstGeom>
          <a:noFill/>
        </p:spPr>
        <p:txBody>
          <a:bodyPr wrap="square" rtlCol="0">
            <a:spAutoFit/>
          </a:bodyPr>
          <a:lstStyle/>
          <a:p>
            <a:r>
              <a:rPr lang="en-US" altLang="zh-CN" sz="2100" dirty="0">
                <a:solidFill>
                  <a:schemeClr val="tx1">
                    <a:lumMod val="75000"/>
                    <a:lumOff val="25000"/>
                  </a:schemeClr>
                </a:solidFill>
                <a:latin typeface="思源黑体 CN Medium" panose="020B0600000000000000" pitchFamily="34" charset="-122"/>
                <a:ea typeface="思源黑体 CN Medium" panose="020B0600000000000000" pitchFamily="34" charset="-122"/>
              </a:rPr>
              <a:t>Completion</a:t>
            </a:r>
            <a:endParaRPr lang="zh-CN" altLang="en-US" sz="21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2" name="六边形 1"/>
          <p:cNvSpPr/>
          <p:nvPr userDrawn="1"/>
        </p:nvSpPr>
        <p:spPr>
          <a:xfrm>
            <a:off x="327419" y="534521"/>
            <a:ext cx="537209" cy="37822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4" name="六边形 33"/>
          <p:cNvSpPr/>
          <p:nvPr userDrawn="1"/>
        </p:nvSpPr>
        <p:spPr>
          <a:xfrm>
            <a:off x="461292" y="647035"/>
            <a:ext cx="537209" cy="37822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2271638916"/>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solidFill>
        <a:effectLst/>
      </p:bgPr>
    </p:bg>
    <p:spTree>
      <p:nvGrpSpPr>
        <p:cNvPr id="1" name=""/>
        <p:cNvGrpSpPr/>
        <p:nvPr/>
      </p:nvGrpSpPr>
      <p:grpSpPr>
        <a:xfrm>
          <a:off x="0" y="0"/>
          <a:ext cx="0" cy="0"/>
          <a:chOff x="0" y="0"/>
          <a:chExt cx="0" cy="0"/>
        </a:xfrm>
      </p:grpSpPr>
      <p:sp>
        <p:nvSpPr>
          <p:cNvPr id="19" name="textbox 50"/>
          <p:cNvSpPr txBox="1"/>
          <p:nvPr userDrawn="1"/>
        </p:nvSpPr>
        <p:spPr>
          <a:xfrm>
            <a:off x="998501" y="647035"/>
            <a:ext cx="2953406" cy="415498"/>
          </a:xfrm>
          <a:prstGeom prst="rect">
            <a:avLst/>
          </a:prstGeom>
          <a:noFill/>
        </p:spPr>
        <p:txBody>
          <a:bodyPr wrap="square" rtlCol="0">
            <a:spAutoFit/>
          </a:bodyPr>
          <a:lstStyle/>
          <a:p>
            <a:r>
              <a:rPr lang="en-US" altLang="zh-CN" sz="2100" dirty="0">
                <a:solidFill>
                  <a:schemeClr val="tx1">
                    <a:lumMod val="75000"/>
                    <a:lumOff val="25000"/>
                  </a:schemeClr>
                </a:solidFill>
                <a:latin typeface="思源黑体 CN Medium" panose="020B0600000000000000" pitchFamily="34" charset="-122"/>
                <a:ea typeface="思源黑体 CN Medium" panose="020B0600000000000000" pitchFamily="34" charset="-122"/>
              </a:rPr>
              <a:t>Summary</a:t>
            </a:r>
            <a:endParaRPr lang="zh-CN" altLang="en-US" sz="21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2" name="六边形 1"/>
          <p:cNvSpPr/>
          <p:nvPr userDrawn="1"/>
        </p:nvSpPr>
        <p:spPr>
          <a:xfrm>
            <a:off x="327419" y="534521"/>
            <a:ext cx="537209" cy="37822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4" name="六边形 33"/>
          <p:cNvSpPr/>
          <p:nvPr userDrawn="1"/>
        </p:nvSpPr>
        <p:spPr>
          <a:xfrm>
            <a:off x="461292" y="647035"/>
            <a:ext cx="537209" cy="37822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809095882"/>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bg1"/>
        </a:solidFill>
        <a:effectLst/>
      </p:bgPr>
    </p:bg>
    <p:spTree>
      <p:nvGrpSpPr>
        <p:cNvPr id="1" name=""/>
        <p:cNvGrpSpPr/>
        <p:nvPr/>
      </p:nvGrpSpPr>
      <p:grpSpPr>
        <a:xfrm>
          <a:off x="0" y="0"/>
          <a:ext cx="0" cy="0"/>
          <a:chOff x="0" y="0"/>
          <a:chExt cx="0" cy="0"/>
        </a:xfrm>
      </p:grpSpPr>
      <p:sp>
        <p:nvSpPr>
          <p:cNvPr id="19" name="textbox 50"/>
          <p:cNvSpPr txBox="1"/>
          <p:nvPr userDrawn="1"/>
        </p:nvSpPr>
        <p:spPr>
          <a:xfrm>
            <a:off x="998501" y="647035"/>
            <a:ext cx="2953406" cy="415498"/>
          </a:xfrm>
          <a:prstGeom prst="rect">
            <a:avLst/>
          </a:prstGeom>
          <a:noFill/>
        </p:spPr>
        <p:txBody>
          <a:bodyPr wrap="square" rtlCol="0">
            <a:spAutoFit/>
          </a:bodyPr>
          <a:lstStyle/>
          <a:p>
            <a:r>
              <a:rPr lang="en-US" altLang="zh-CN" sz="2100" dirty="0">
                <a:solidFill>
                  <a:schemeClr val="tx1">
                    <a:lumMod val="75000"/>
                    <a:lumOff val="25000"/>
                  </a:schemeClr>
                </a:solidFill>
                <a:latin typeface="思源黑体 CN Medium" panose="020B0600000000000000" pitchFamily="34" charset="-122"/>
                <a:ea typeface="思源黑体 CN Medium" panose="020B0600000000000000" pitchFamily="34" charset="-122"/>
              </a:rPr>
              <a:t>Drawbacks</a:t>
            </a:r>
            <a:endParaRPr lang="zh-CN" altLang="en-US" sz="21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2" name="六边形 1"/>
          <p:cNvSpPr/>
          <p:nvPr userDrawn="1"/>
        </p:nvSpPr>
        <p:spPr>
          <a:xfrm>
            <a:off x="327419" y="534521"/>
            <a:ext cx="537209" cy="37822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4" name="六边形 33"/>
          <p:cNvSpPr/>
          <p:nvPr userDrawn="1"/>
        </p:nvSpPr>
        <p:spPr>
          <a:xfrm>
            <a:off x="461292" y="647035"/>
            <a:ext cx="537209" cy="37822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1886899523"/>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chemeClr val="bg1"/>
        </a:solidFill>
        <a:effectLst/>
      </p:bgPr>
    </p:bg>
    <p:spTree>
      <p:nvGrpSpPr>
        <p:cNvPr id="1" name=""/>
        <p:cNvGrpSpPr/>
        <p:nvPr/>
      </p:nvGrpSpPr>
      <p:grpSpPr>
        <a:xfrm>
          <a:off x="0" y="0"/>
          <a:ext cx="0" cy="0"/>
          <a:chOff x="0" y="0"/>
          <a:chExt cx="0" cy="0"/>
        </a:xfrm>
      </p:grpSpPr>
      <p:sp>
        <p:nvSpPr>
          <p:cNvPr id="19" name="textbox 50"/>
          <p:cNvSpPr txBox="1"/>
          <p:nvPr userDrawn="1"/>
        </p:nvSpPr>
        <p:spPr>
          <a:xfrm>
            <a:off x="998501" y="647035"/>
            <a:ext cx="2953406" cy="415498"/>
          </a:xfrm>
          <a:prstGeom prst="rect">
            <a:avLst/>
          </a:prstGeom>
          <a:noFill/>
        </p:spPr>
        <p:txBody>
          <a:bodyPr wrap="square" rtlCol="0">
            <a:spAutoFit/>
          </a:bodyPr>
          <a:lstStyle/>
          <a:p>
            <a:r>
              <a:rPr lang="en-US" altLang="zh-CN" sz="2100" dirty="0">
                <a:solidFill>
                  <a:schemeClr val="tx1">
                    <a:lumMod val="75000"/>
                    <a:lumOff val="25000"/>
                  </a:schemeClr>
                </a:solidFill>
                <a:latin typeface="思源黑体 CN Medium" panose="020B0600000000000000" pitchFamily="34" charset="-122"/>
                <a:ea typeface="思源黑体 CN Medium" panose="020B0600000000000000" pitchFamily="34" charset="-122"/>
              </a:rPr>
              <a:t>Future Plans</a:t>
            </a:r>
            <a:endParaRPr lang="zh-CN" altLang="en-US" sz="21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2" name="六边形 1"/>
          <p:cNvSpPr/>
          <p:nvPr userDrawn="1"/>
        </p:nvSpPr>
        <p:spPr>
          <a:xfrm>
            <a:off x="327419" y="534521"/>
            <a:ext cx="537209" cy="37822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4" name="六边形 33"/>
          <p:cNvSpPr/>
          <p:nvPr userDrawn="1"/>
        </p:nvSpPr>
        <p:spPr>
          <a:xfrm>
            <a:off x="461292" y="647035"/>
            <a:ext cx="537209" cy="37822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2685605003"/>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968828"/>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82590366-ABA8-4BF0-B712-90B06D46FB25}" type="datetimeFigureOut">
              <a:rPr lang="zh-CN" altLang="en-US" smtClean="0"/>
              <a:pPr/>
              <a:t>2024/6/24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3CA35D93-1873-44CB-A7D2-BBE94C050B9A}" type="slidenum">
              <a:rPr lang="zh-CN" altLang="en-US" smtClean="0"/>
              <a:pPr/>
              <a:t>‹#›</a:t>
            </a:fld>
            <a:endParaRPr lang="zh-CN" altLang="en-US" dirty="0"/>
          </a:p>
        </p:txBody>
      </p:sp>
    </p:spTree>
    <p:extLst>
      <p:ext uri="{BB962C8B-B14F-4D97-AF65-F5344CB8AC3E}">
        <p14:creationId xmlns:p14="http://schemas.microsoft.com/office/powerpoint/2010/main" val="3220481076"/>
      </p:ext>
    </p:extLst>
  </p:cSld>
  <p:clrMap bg1="lt1" tx1="dk1" bg2="lt2" tx2="dk2" accent1="accent1" accent2="accent2" accent3="accent3" accent4="accent4" accent5="accent5" accent6="accent6" hlink="hlink" folHlink="folHlink"/>
  <p:sldLayoutIdLst>
    <p:sldLayoutId id="2147483675" r:id="rId1"/>
    <p:sldLayoutId id="2147483674" r:id="rId2"/>
    <p:sldLayoutId id="2147483676" r:id="rId3"/>
    <p:sldLayoutId id="2147483677" r:id="rId4"/>
    <p:sldLayoutId id="2147483678" r:id="rId5"/>
    <p:sldLayoutId id="2147483679" r:id="rId6"/>
    <p:sldLayoutId id="2147483681" r:id="rId7"/>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Medium" panose="020B0600000000000000" pitchFamily="34" charset="-122"/>
          <a:ea typeface="思源黑体 CN Medium" panose="020B06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Medium" panose="020B0600000000000000" pitchFamily="34" charset="-122"/>
          <a:ea typeface="思源黑体 CN Medium" panose="020B06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Medium" panose="020B0600000000000000" pitchFamily="34" charset="-122"/>
          <a:ea typeface="思源黑体 CN Medium" panose="020B06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Medium" panose="020B0600000000000000" pitchFamily="34" charset="-122"/>
          <a:ea typeface="思源黑体 CN Medium" panose="020B06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Medium" panose="020B0600000000000000" pitchFamily="34" charset="-122"/>
          <a:ea typeface="思源黑体 CN Medium" panose="020B06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Medium" panose="020B0600000000000000" pitchFamily="34" charset="-122"/>
          <a:ea typeface="思源黑体 CN Medium" panose="020B06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notesSlide" Target="../notesSlides/notesSlide2.xml"/><Relationship Id="rId3" Type="http://schemas.openxmlformats.org/officeDocument/2006/relationships/tags" Target="../tags/tag7.xml"/><Relationship Id="rId21" Type="http://schemas.openxmlformats.org/officeDocument/2006/relationships/tags" Target="../tags/tag25.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slideLayout" Target="../slideLayouts/slideLayout1.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tags" Target="../tags/tag28.xml"/><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tags" Target="../tags/tag27.xml"/><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文本框 17"/>
          <p:cNvSpPr txBox="1"/>
          <p:nvPr/>
        </p:nvSpPr>
        <p:spPr>
          <a:xfrm flipH="1">
            <a:off x="897731" y="1404341"/>
            <a:ext cx="10136108" cy="1754326"/>
          </a:xfrm>
          <a:prstGeom prst="rect">
            <a:avLst/>
          </a:prstGeom>
          <a:noFill/>
        </p:spPr>
        <p:txBody>
          <a:bodyPr wrap="none" rtlCol="0">
            <a:spAutoFit/>
          </a:bodyPr>
          <a:lstStyle/>
          <a:p>
            <a:r>
              <a:rPr lang="en-US" altLang="zh-CN" sz="6000" smtClean="0">
                <a:solidFill>
                  <a:schemeClr val="tx1">
                    <a:lumMod val="75000"/>
                    <a:lumOff val="25000"/>
                  </a:schemeClr>
                </a:solidFill>
                <a:latin typeface="思源黑体 CN Heavy" panose="020B0A00000000000000" pitchFamily="34" charset="-122"/>
                <a:ea typeface="思源黑体 CN Heavy" panose="020B0A00000000000000" pitchFamily="34" charset="-122"/>
              </a:rPr>
              <a:t>ĐỒ ÁN TỐT NGHIỆP</a:t>
            </a:r>
            <a:endParaRPr lang="en-US" altLang="zh-CN" sz="6000" smtClean="0">
              <a:solidFill>
                <a:schemeClr val="tx1">
                  <a:lumMod val="75000"/>
                  <a:lumOff val="25000"/>
                </a:schemeClr>
              </a:solidFill>
              <a:latin typeface="思源黑体 CN Heavy" panose="020B0A00000000000000" pitchFamily="34" charset="-122"/>
              <a:ea typeface="思源黑体 CN Heavy" panose="020B0A00000000000000" pitchFamily="34" charset="-122"/>
            </a:endParaRPr>
          </a:p>
          <a:p>
            <a:r>
              <a:rPr lang="en-US" altLang="zh-CN" sz="4800" smtClean="0">
                <a:solidFill>
                  <a:schemeClr val="tx1">
                    <a:lumMod val="75000"/>
                    <a:lumOff val="25000"/>
                  </a:schemeClr>
                </a:solidFill>
                <a:latin typeface="思源黑体 CN Heavy" panose="020B0A00000000000000" pitchFamily="34" charset="-122"/>
                <a:ea typeface="思源黑体 CN Heavy" panose="020B0A00000000000000" pitchFamily="34" charset="-122"/>
              </a:rPr>
              <a:t>ỨNG </a:t>
            </a:r>
            <a:r>
              <a:rPr lang="en-US" altLang="zh-CN" sz="4800" smtClean="0">
                <a:solidFill>
                  <a:schemeClr val="tx1">
                    <a:lumMod val="75000"/>
                    <a:lumOff val="25000"/>
                  </a:schemeClr>
                </a:solidFill>
                <a:latin typeface="思源黑体 CN Heavy" panose="020B0A00000000000000" pitchFamily="34" charset="-122"/>
                <a:ea typeface="思源黑体 CN Heavy" panose="020B0A00000000000000" pitchFamily="34" charset="-122"/>
              </a:rPr>
              <a:t>DỤNG TỪ ĐIỂN TIẾNG ANH</a:t>
            </a:r>
            <a:endParaRPr lang="zh-CN" altLang="en-US" sz="48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grpSp>
        <p:nvGrpSpPr>
          <p:cNvPr id="23" name="组合 22"/>
          <p:cNvGrpSpPr/>
          <p:nvPr/>
        </p:nvGrpSpPr>
        <p:grpSpPr>
          <a:xfrm>
            <a:off x="1407822" y="3464261"/>
            <a:ext cx="5751799" cy="384634"/>
            <a:chOff x="5995635" y="4595586"/>
            <a:chExt cx="5751799" cy="384634"/>
          </a:xfrm>
        </p:grpSpPr>
        <p:sp>
          <p:nvSpPr>
            <p:cNvPr id="14" name="矩形 13"/>
            <p:cNvSpPr/>
            <p:nvPr/>
          </p:nvSpPr>
          <p:spPr>
            <a:xfrm flipH="1">
              <a:off x="5995635" y="4660754"/>
              <a:ext cx="4764378" cy="319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思源黑体 CN Medium" panose="020B0600000000000000" pitchFamily="34" charset="-122"/>
                <a:ea typeface="思源黑体 CN Medium" panose="020B0600000000000000" pitchFamily="34" charset="-122"/>
              </a:endParaRPr>
            </a:p>
          </p:txBody>
        </p:sp>
        <p:sp>
          <p:nvSpPr>
            <p:cNvPr id="2" name="PA_pa_     _2"/>
            <p:cNvSpPr>
              <a:spLocks noChangeArrowheads="1"/>
            </p:cNvSpPr>
            <p:nvPr>
              <p:custDataLst>
                <p:tags r:id="rId3"/>
              </p:custDataLst>
            </p:nvPr>
          </p:nvSpPr>
          <p:spPr bwMode="auto">
            <a:xfrm>
              <a:off x="6006384" y="4595586"/>
              <a:ext cx="5741050" cy="384634"/>
            </a:xfrm>
            <a:prstGeom prst="rect">
              <a:avLst/>
            </a:prstGeom>
            <a:noFill/>
            <a:ln>
              <a:noFill/>
            </a:ln>
          </p:spPr>
          <p:txBody>
            <a:bodyPr wrap="square" lIns="106599" tIns="53297" rIns="106599" bIns="53297" anchor="ctr">
              <a:spAutoFit/>
            </a:bodyPr>
            <a:lstStyle/>
            <a:p>
              <a:r>
                <a:rPr lang="en-US" smtClean="0">
                  <a:solidFill>
                    <a:schemeClr val="bg1"/>
                  </a:solidFill>
                  <a:latin typeface="思源黑体 CN Medium" panose="020B0600000000000000" pitchFamily="34" charset="-122"/>
                  <a:ea typeface="思源黑体 CN Medium" panose="020B0600000000000000" pitchFamily="34" charset="-122"/>
                </a:rPr>
                <a:t>Sinh viên thực hiện: Lê Thị Thu Trang</a:t>
              </a:r>
              <a:endParaRPr lang="en-US"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9" name="组合 8"/>
          <p:cNvGrpSpPr/>
          <p:nvPr/>
        </p:nvGrpSpPr>
        <p:grpSpPr>
          <a:xfrm>
            <a:off x="7393294" y="0"/>
            <a:ext cx="4558075" cy="1739192"/>
            <a:chOff x="7393294" y="0"/>
            <a:chExt cx="4558075" cy="1739192"/>
          </a:xfrm>
        </p:grpSpPr>
        <p:grpSp>
          <p:nvGrpSpPr>
            <p:cNvPr id="8" name="组合 7"/>
            <p:cNvGrpSpPr/>
            <p:nvPr/>
          </p:nvGrpSpPr>
          <p:grpSpPr>
            <a:xfrm flipH="1" flipV="1">
              <a:off x="9202213" y="0"/>
              <a:ext cx="2749156" cy="1430740"/>
              <a:chOff x="1006878" y="5622125"/>
              <a:chExt cx="2374724" cy="1235875"/>
            </a:xfrm>
            <a:solidFill>
              <a:schemeClr val="accent1"/>
            </a:solidFill>
          </p:grpSpPr>
          <p:sp>
            <p:nvSpPr>
              <p:cNvPr id="39" name="椭圆 38"/>
              <p:cNvSpPr/>
              <p:nvPr/>
            </p:nvSpPr>
            <p:spPr>
              <a:xfrm flipV="1">
                <a:off x="2995161" y="5717501"/>
                <a:ext cx="386441" cy="3864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0" name="任意多边形 39"/>
              <p:cNvSpPr/>
              <p:nvPr/>
            </p:nvSpPr>
            <p:spPr>
              <a:xfrm flipV="1">
                <a:off x="1006878" y="5622125"/>
                <a:ext cx="1835249" cy="1235875"/>
              </a:xfrm>
              <a:custGeom>
                <a:avLst/>
                <a:gdLst>
                  <a:gd name="connsiteX0" fmla="*/ 41106 w 1256762"/>
                  <a:gd name="connsiteY0" fmla="*/ 0 h 846316"/>
                  <a:gd name="connsiteX1" fmla="*/ 382791 w 1256762"/>
                  <a:gd name="connsiteY1" fmla="*/ 0 h 846316"/>
                  <a:gd name="connsiteX2" fmla="*/ 355042 w 1256762"/>
                  <a:gd name="connsiteY2" fmla="*/ 33632 h 846316"/>
                  <a:gd name="connsiteX3" fmla="*/ 298745 w 1256762"/>
                  <a:gd name="connsiteY3" fmla="*/ 217935 h 846316"/>
                  <a:gd name="connsiteX4" fmla="*/ 628381 w 1256762"/>
                  <a:gd name="connsiteY4" fmla="*/ 547571 h 846316"/>
                  <a:gd name="connsiteX5" fmla="*/ 958017 w 1256762"/>
                  <a:gd name="connsiteY5" fmla="*/ 217935 h 846316"/>
                  <a:gd name="connsiteX6" fmla="*/ 901720 w 1256762"/>
                  <a:gd name="connsiteY6" fmla="*/ 33632 h 846316"/>
                  <a:gd name="connsiteX7" fmla="*/ 873971 w 1256762"/>
                  <a:gd name="connsiteY7" fmla="*/ 0 h 846316"/>
                  <a:gd name="connsiteX8" fmla="*/ 1215656 w 1256762"/>
                  <a:gd name="connsiteY8" fmla="*/ 0 h 846316"/>
                  <a:gd name="connsiteX9" fmla="*/ 1243996 w 1256762"/>
                  <a:gd name="connsiteY9" fmla="*/ 91294 h 846316"/>
                  <a:gd name="connsiteX10" fmla="*/ 1256762 w 1256762"/>
                  <a:gd name="connsiteY10" fmla="*/ 217935 h 846316"/>
                  <a:gd name="connsiteX11" fmla="*/ 628381 w 1256762"/>
                  <a:gd name="connsiteY11" fmla="*/ 846316 h 846316"/>
                  <a:gd name="connsiteX12" fmla="*/ 0 w 1256762"/>
                  <a:gd name="connsiteY12" fmla="*/ 217935 h 846316"/>
                  <a:gd name="connsiteX13" fmla="*/ 12766 w 1256762"/>
                  <a:gd name="connsiteY13" fmla="*/ 91294 h 8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6762" h="846316">
                    <a:moveTo>
                      <a:pt x="41106" y="0"/>
                    </a:moveTo>
                    <a:lnTo>
                      <a:pt x="382791" y="0"/>
                    </a:lnTo>
                    <a:lnTo>
                      <a:pt x="355042" y="33632"/>
                    </a:lnTo>
                    <a:cubicBezTo>
                      <a:pt x="319499" y="86243"/>
                      <a:pt x="298745" y="149665"/>
                      <a:pt x="298745" y="217935"/>
                    </a:cubicBezTo>
                    <a:cubicBezTo>
                      <a:pt x="298745" y="399988"/>
                      <a:pt x="446328" y="547571"/>
                      <a:pt x="628381" y="547571"/>
                    </a:cubicBezTo>
                    <a:cubicBezTo>
                      <a:pt x="810434" y="547571"/>
                      <a:pt x="958017" y="399988"/>
                      <a:pt x="958017" y="217935"/>
                    </a:cubicBezTo>
                    <a:cubicBezTo>
                      <a:pt x="958017" y="149665"/>
                      <a:pt x="937263" y="86243"/>
                      <a:pt x="901720" y="33632"/>
                    </a:cubicBezTo>
                    <a:lnTo>
                      <a:pt x="873971" y="0"/>
                    </a:lnTo>
                    <a:lnTo>
                      <a:pt x="1215656" y="0"/>
                    </a:lnTo>
                    <a:lnTo>
                      <a:pt x="1243996" y="91294"/>
                    </a:lnTo>
                    <a:cubicBezTo>
                      <a:pt x="1252366" y="132200"/>
                      <a:pt x="1256762" y="174554"/>
                      <a:pt x="1256762" y="217935"/>
                    </a:cubicBezTo>
                    <a:cubicBezTo>
                      <a:pt x="1256762" y="564980"/>
                      <a:pt x="975426" y="846316"/>
                      <a:pt x="628381" y="846316"/>
                    </a:cubicBezTo>
                    <a:cubicBezTo>
                      <a:pt x="281336" y="846316"/>
                      <a:pt x="0" y="564980"/>
                      <a:pt x="0" y="217935"/>
                    </a:cubicBezTo>
                    <a:cubicBezTo>
                      <a:pt x="0" y="174554"/>
                      <a:pt x="4396" y="132200"/>
                      <a:pt x="12766" y="9129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grpSp>
        <p:sp>
          <p:nvSpPr>
            <p:cNvPr id="24" name="椭圆 23"/>
            <p:cNvSpPr/>
            <p:nvPr/>
          </p:nvSpPr>
          <p:spPr>
            <a:xfrm flipH="1">
              <a:off x="8317600" y="1264719"/>
              <a:ext cx="279244" cy="2792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8" name="椭圆 27"/>
            <p:cNvSpPr/>
            <p:nvPr/>
          </p:nvSpPr>
          <p:spPr>
            <a:xfrm flipH="1">
              <a:off x="7393294" y="1459948"/>
              <a:ext cx="279244" cy="2792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grpSp>
      <p:grpSp>
        <p:nvGrpSpPr>
          <p:cNvPr id="12" name="组合 22"/>
          <p:cNvGrpSpPr/>
          <p:nvPr/>
        </p:nvGrpSpPr>
        <p:grpSpPr>
          <a:xfrm>
            <a:off x="1418571" y="3980942"/>
            <a:ext cx="5751799" cy="384634"/>
            <a:chOff x="5995635" y="4595586"/>
            <a:chExt cx="5751799" cy="384634"/>
          </a:xfrm>
        </p:grpSpPr>
        <p:sp>
          <p:nvSpPr>
            <p:cNvPr id="13" name="矩形 13"/>
            <p:cNvSpPr/>
            <p:nvPr/>
          </p:nvSpPr>
          <p:spPr>
            <a:xfrm flipH="1">
              <a:off x="5995635" y="4660754"/>
              <a:ext cx="4753629" cy="319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思源黑体 CN Medium" panose="020B0600000000000000" pitchFamily="34" charset="-122"/>
                <a:ea typeface="思源黑体 CN Medium" panose="020B0600000000000000" pitchFamily="34" charset="-122"/>
              </a:endParaRPr>
            </a:p>
          </p:txBody>
        </p:sp>
        <p:sp>
          <p:nvSpPr>
            <p:cNvPr id="15" name="PA_pa_     _2"/>
            <p:cNvSpPr>
              <a:spLocks noChangeArrowheads="1"/>
            </p:cNvSpPr>
            <p:nvPr>
              <p:custDataLst>
                <p:tags r:id="rId2"/>
              </p:custDataLst>
            </p:nvPr>
          </p:nvSpPr>
          <p:spPr bwMode="auto">
            <a:xfrm>
              <a:off x="6006384" y="4595586"/>
              <a:ext cx="5741050" cy="384634"/>
            </a:xfrm>
            <a:prstGeom prst="rect">
              <a:avLst/>
            </a:prstGeom>
            <a:noFill/>
            <a:ln>
              <a:noFill/>
            </a:ln>
          </p:spPr>
          <p:txBody>
            <a:bodyPr wrap="square" lIns="106599" tIns="53297" rIns="106599" bIns="53297" anchor="ctr">
              <a:spAutoFit/>
            </a:bodyPr>
            <a:lstStyle/>
            <a:p>
              <a:r>
                <a:rPr lang="en-US" smtClean="0">
                  <a:solidFill>
                    <a:schemeClr val="bg1"/>
                  </a:solidFill>
                  <a:latin typeface="思源黑体 CN Medium" panose="020B0600000000000000" pitchFamily="34" charset="-122"/>
                  <a:ea typeface="思源黑体 CN Medium" panose="020B0600000000000000" pitchFamily="34" charset="-122"/>
                </a:rPr>
                <a:t>MSSV: K195480106023</a:t>
              </a:r>
              <a:endParaRPr lang="en-US"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16" name="组合 22"/>
          <p:cNvGrpSpPr/>
          <p:nvPr/>
        </p:nvGrpSpPr>
        <p:grpSpPr>
          <a:xfrm>
            <a:off x="1432003" y="4477464"/>
            <a:ext cx="5751799" cy="384634"/>
            <a:chOff x="5995635" y="4595586"/>
            <a:chExt cx="5751799" cy="384634"/>
          </a:xfrm>
        </p:grpSpPr>
        <p:sp>
          <p:nvSpPr>
            <p:cNvPr id="17" name="矩形 13"/>
            <p:cNvSpPr/>
            <p:nvPr/>
          </p:nvSpPr>
          <p:spPr>
            <a:xfrm flipH="1">
              <a:off x="5995635" y="4660754"/>
              <a:ext cx="4740197" cy="319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思源黑体 CN Medium" panose="020B0600000000000000" pitchFamily="34" charset="-122"/>
                <a:ea typeface="思源黑体 CN Medium" panose="020B0600000000000000" pitchFamily="34" charset="-122"/>
              </a:endParaRPr>
            </a:p>
          </p:txBody>
        </p:sp>
        <p:sp>
          <p:nvSpPr>
            <p:cNvPr id="19" name="PA_pa_     _2"/>
            <p:cNvSpPr>
              <a:spLocks noChangeArrowheads="1"/>
            </p:cNvSpPr>
            <p:nvPr>
              <p:custDataLst>
                <p:tags r:id="rId1"/>
              </p:custDataLst>
            </p:nvPr>
          </p:nvSpPr>
          <p:spPr bwMode="auto">
            <a:xfrm>
              <a:off x="6006384" y="4595586"/>
              <a:ext cx="5741050" cy="384634"/>
            </a:xfrm>
            <a:prstGeom prst="rect">
              <a:avLst/>
            </a:prstGeom>
            <a:noFill/>
            <a:ln>
              <a:noFill/>
            </a:ln>
          </p:spPr>
          <p:txBody>
            <a:bodyPr wrap="square" lIns="106599" tIns="53297" rIns="106599" bIns="53297" anchor="ctr">
              <a:spAutoFit/>
            </a:bodyPr>
            <a:lstStyle/>
            <a:p>
              <a:r>
                <a:rPr lang="en-US" smtClean="0">
                  <a:solidFill>
                    <a:schemeClr val="bg1"/>
                  </a:solidFill>
                  <a:latin typeface="思源黑体 CN Medium" panose="020B0600000000000000" pitchFamily="34" charset="-122"/>
                  <a:ea typeface="思源黑体 CN Medium" panose="020B0600000000000000" pitchFamily="34" charset="-122"/>
                </a:rPr>
                <a:t>GVHD: ThS. Trần Thị Thanh</a:t>
              </a:r>
              <a:endParaRPr lang="en-US" dirty="0">
                <a:solidFill>
                  <a:schemeClr val="bg1"/>
                </a:solidFill>
                <a:latin typeface="思源黑体 CN Medium" panose="020B0600000000000000" pitchFamily="34" charset="-122"/>
                <a:ea typeface="思源黑体 CN Medium" panose="020B0600000000000000" pitchFamily="34" charset="-122"/>
              </a:endParaRPr>
            </a:p>
          </p:txBody>
        </p:sp>
      </p:grpSp>
    </p:spTree>
    <p:extLst>
      <p:ext uri="{BB962C8B-B14F-4D97-AF65-F5344CB8AC3E}">
        <p14:creationId xmlns:p14="http://schemas.microsoft.com/office/powerpoint/2010/main" val="2609763148"/>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2"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Scale>
                                      <p:cBhvr>
                                        <p:cTn id="12"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8"/>
                                        </p:tgtEl>
                                        <p:attrNameLst>
                                          <p:attrName>ppt_x</p:attrName>
                                          <p:attrName>ppt_y</p:attrName>
                                        </p:attrNameLst>
                                      </p:cBhvr>
                                    </p:animMotion>
                                    <p:animEffect transition="in" filter="fade">
                                      <p:cBhvr>
                                        <p:cTn id="14" dur="1000"/>
                                        <p:tgtEl>
                                          <p:spTgt spid="18"/>
                                        </p:tgtEl>
                                      </p:cBhvr>
                                    </p:animEffect>
                                  </p:childTnLst>
                                </p:cTn>
                              </p:par>
                            </p:childTnLst>
                          </p:cTn>
                        </p:par>
                        <p:par>
                          <p:cTn id="15" fill="hold">
                            <p:stCondLst>
                              <p:cond delay="4800"/>
                            </p:stCondLst>
                            <p:childTnLst>
                              <p:par>
                                <p:cTn id="16" presetID="2" presetClass="entr" presetSubtype="4"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par>
                          <p:cTn id="20" fill="hold">
                            <p:stCondLst>
                              <p:cond delay="5300"/>
                            </p:stCondLst>
                            <p:childTnLst>
                              <p:par>
                                <p:cTn id="21" presetID="2" presetClass="entr" presetSubtype="4"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par>
                          <p:cTn id="25" fill="hold">
                            <p:stCondLst>
                              <p:cond delay="5800"/>
                            </p:stCondLst>
                            <p:childTnLst>
                              <p:par>
                                <p:cTn id="26" presetID="2" presetClass="entr" presetSubtype="4"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2352" y="929031"/>
            <a:ext cx="10452847" cy="5078313"/>
          </a:xfrm>
          <a:prstGeom prst="rect">
            <a:avLst/>
          </a:prstGeom>
        </p:spPr>
        <p:txBody>
          <a:bodyPr wrap="square">
            <a:spAutoFit/>
          </a:bodyPr>
          <a:lstStyle/>
          <a:p>
            <a:pPr algn="just"/>
            <a:endParaRPr lang="en-US" sz="20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vi-VN" sz="2000" smtClean="0">
                <a:latin typeface="Times New Roman" panose="02020603050405020304" pitchFamily="18" charset="0"/>
                <a:cs typeface="Times New Roman" panose="02020603050405020304" pitchFamily="18" charset="0"/>
              </a:rPr>
              <a:t>Thông </a:t>
            </a:r>
            <a:r>
              <a:rPr lang="vi-VN" sz="2000">
                <a:latin typeface="Times New Roman" panose="02020603050405020304" pitchFamily="18" charset="0"/>
                <a:cs typeface="Times New Roman" panose="02020603050405020304" pitchFamily="18" charset="0"/>
              </a:rPr>
              <a:t>tin đầu vào của ứng dụng:</a:t>
            </a:r>
            <a:endParaRPr lang="en-US" sz="2000">
              <a:latin typeface="Times New Roman" panose="02020603050405020304" pitchFamily="18" charset="0"/>
              <a:cs typeface="Times New Roman" panose="02020603050405020304" pitchFamily="18" charset="0"/>
            </a:endParaRPr>
          </a:p>
          <a:p>
            <a:pPr lvl="0" algn="just"/>
            <a:r>
              <a:rPr lang="vi-VN" sz="2000">
                <a:latin typeface="Times New Roman" panose="02020603050405020304" pitchFamily="18" charset="0"/>
                <a:cs typeface="Times New Roman" panose="02020603050405020304" pitchFamily="18" charset="0"/>
              </a:rPr>
              <a:t>Từ vựng: người dùng cung cấp từ hoặc cụm từ</a:t>
            </a:r>
            <a:r>
              <a:rPr lang="en-US" sz="2000">
                <a:latin typeface="Times New Roman" panose="02020603050405020304" pitchFamily="18" charset="0"/>
                <a:cs typeface="Times New Roman" panose="02020603050405020304" pitchFamily="18" charset="0"/>
              </a:rPr>
              <a:t> tiếng anh hoặc tiếng việt khi người dùng chọn chức năng tra cứu</a:t>
            </a:r>
          </a:p>
          <a:p>
            <a:pPr lvl="0" algn="just"/>
            <a:r>
              <a:rPr lang="vi-VN" sz="2000">
                <a:latin typeface="Times New Roman" panose="02020603050405020304" pitchFamily="18" charset="0"/>
                <a:cs typeface="Times New Roman" panose="02020603050405020304" pitchFamily="18" charset="0"/>
              </a:rPr>
              <a:t>Đáp án: Thông tin vào đầu vào này dùng cho chức năng thi thử, khi làm bài thi thử người dùng có thể chọn đáp </a:t>
            </a:r>
            <a:r>
              <a:rPr lang="vi-VN" sz="2000" smtClean="0">
                <a:latin typeface="Times New Roman" panose="02020603050405020304" pitchFamily="18" charset="0"/>
                <a:cs typeface="Times New Roman" panose="02020603050405020304" pitchFamily="18" charset="0"/>
              </a:rPr>
              <a:t>án</a:t>
            </a:r>
            <a:endParaRPr lang="en-US" sz="2000" smtClean="0">
              <a:latin typeface="Times New Roman" panose="02020603050405020304" pitchFamily="18" charset="0"/>
              <a:cs typeface="Times New Roman" panose="02020603050405020304" pitchFamily="18" charset="0"/>
            </a:endParaRPr>
          </a:p>
          <a:p>
            <a:pPr lvl="0" algn="just"/>
            <a:endParaRPr lang="en-US" sz="20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vi-VN" sz="2000" smtClean="0">
                <a:latin typeface="Times New Roman" panose="02020603050405020304" pitchFamily="18" charset="0"/>
                <a:cs typeface="Times New Roman" panose="02020603050405020304" pitchFamily="18" charset="0"/>
              </a:rPr>
              <a:t>Thông </a:t>
            </a:r>
            <a:r>
              <a:rPr lang="vi-VN" sz="2000">
                <a:latin typeface="Times New Roman" panose="02020603050405020304" pitchFamily="18" charset="0"/>
                <a:cs typeface="Times New Roman" panose="02020603050405020304" pitchFamily="18" charset="0"/>
              </a:rPr>
              <a:t>tin đầu ra của ứng dụng:</a:t>
            </a:r>
            <a:endParaRPr lang="en-US" sz="2000">
              <a:latin typeface="Times New Roman" panose="02020603050405020304" pitchFamily="18" charset="0"/>
              <a:cs typeface="Times New Roman" panose="02020603050405020304" pitchFamily="18" charset="0"/>
            </a:endParaRPr>
          </a:p>
          <a:p>
            <a:pPr lvl="0" algn="just"/>
            <a:r>
              <a:rPr lang="vi-VN" sz="2000">
                <a:latin typeface="Times New Roman" panose="02020603050405020304" pitchFamily="18" charset="0"/>
                <a:cs typeface="Times New Roman" panose="02020603050405020304" pitchFamily="18" charset="0"/>
              </a:rPr>
              <a:t>Định nghĩa: từ điển cung cấp định nghĩa chi tiết và giải thích về từ vựng được tra cứu.</a:t>
            </a:r>
            <a:endParaRPr lang="en-US" sz="2000">
              <a:latin typeface="Times New Roman" panose="02020603050405020304" pitchFamily="18" charset="0"/>
              <a:cs typeface="Times New Roman" panose="02020603050405020304" pitchFamily="18" charset="0"/>
            </a:endParaRPr>
          </a:p>
          <a:p>
            <a:pPr lvl="0" algn="just"/>
            <a:r>
              <a:rPr lang="vi-VN" sz="2000">
                <a:latin typeface="Times New Roman" panose="02020603050405020304" pitchFamily="18" charset="0"/>
                <a:cs typeface="Times New Roman" panose="02020603050405020304" pitchFamily="18" charset="0"/>
              </a:rPr>
              <a:t>Phát âm: cung cấp thông tin về cách phát âm đúng của từ vựng bằng cách sử dụng phiên âm hoặc cung cấp âm thanh phát ra.</a:t>
            </a:r>
            <a:endParaRPr lang="en-US" sz="2000">
              <a:latin typeface="Times New Roman" panose="02020603050405020304" pitchFamily="18" charset="0"/>
              <a:cs typeface="Times New Roman" panose="02020603050405020304" pitchFamily="18" charset="0"/>
            </a:endParaRPr>
          </a:p>
          <a:p>
            <a:pPr lvl="0" algn="just"/>
            <a:r>
              <a:rPr lang="vi-VN" sz="2000">
                <a:latin typeface="Times New Roman" panose="02020603050405020304" pitchFamily="18" charset="0"/>
                <a:cs typeface="Times New Roman" panose="02020603050405020304" pitchFamily="18" charset="0"/>
              </a:rPr>
              <a:t>Từ loại: cung cấp thông tin về từ loại (danh từ, động từ, tính từ, trạng từ) của từ vựng.</a:t>
            </a:r>
            <a:endParaRPr lang="en-US" sz="2000">
              <a:latin typeface="Times New Roman" panose="02020603050405020304" pitchFamily="18" charset="0"/>
              <a:cs typeface="Times New Roman" panose="02020603050405020304" pitchFamily="18" charset="0"/>
            </a:endParaRPr>
          </a:p>
          <a:p>
            <a:pPr lvl="0" algn="just"/>
            <a:r>
              <a:rPr lang="vi-VN" sz="2000">
                <a:latin typeface="Times New Roman" panose="02020603050405020304" pitchFamily="18" charset="0"/>
                <a:cs typeface="Times New Roman" panose="02020603050405020304" pitchFamily="18" charset="0"/>
              </a:rPr>
              <a:t>Ngữ pháp: Từ điển cung cấp thông tin về từ ngữ pháp, quy tắc và cách sử dụng từ vựng trong câu.</a:t>
            </a:r>
            <a:endParaRPr lang="en-US" sz="2000">
              <a:latin typeface="Times New Roman" panose="02020603050405020304" pitchFamily="18" charset="0"/>
              <a:cs typeface="Times New Roman" panose="02020603050405020304" pitchFamily="18" charset="0"/>
            </a:endParaRPr>
          </a:p>
          <a:p>
            <a:pPr lvl="0" algn="just"/>
            <a:r>
              <a:rPr lang="en-US" sz="2000">
                <a:latin typeface="Times New Roman" panose="02020603050405020304" pitchFamily="18" charset="0"/>
                <a:cs typeface="Times New Roman" panose="02020603050405020304" pitchFamily="18" charset="0"/>
              </a:rPr>
              <a:t>Kiểm tra</a:t>
            </a:r>
            <a:r>
              <a:rPr lang="vi-VN" sz="2000">
                <a:latin typeface="Times New Roman" panose="02020603050405020304" pitchFamily="18" charset="0"/>
                <a:cs typeface="Times New Roman" panose="02020603050405020304" pitchFamily="18" charset="0"/>
              </a:rPr>
              <a:t>: ứng dụng cung cấp các câu hỏi và câu trả lời giúp người dùng luyện tập các kỹ năng ghi nhớ từ vựng, ngữ pháp…</a:t>
            </a:r>
            <a:endParaRPr lang="en-US" sz="2000">
              <a:latin typeface="Times New Roman" panose="02020603050405020304" pitchFamily="18" charset="0"/>
              <a:cs typeface="Times New Roman" panose="02020603050405020304" pitchFamily="18" charset="0"/>
            </a:endParaRPr>
          </a:p>
          <a:p>
            <a:pPr algn="just" defTabSz="1219140">
              <a:lnSpc>
                <a:spcPct val="120000"/>
              </a:lnSpc>
              <a:defRPr/>
            </a:pPr>
            <a:endParaRPr lang="zh-CN" altLang="en-US" sz="2000" dirty="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3206814783"/>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六边形 6"/>
          <p:cNvSpPr>
            <a:spLocks noChangeAspect="1"/>
          </p:cNvSpPr>
          <p:nvPr/>
        </p:nvSpPr>
        <p:spPr>
          <a:xfrm rot="10800000" flipH="1">
            <a:off x="5128371" y="2321958"/>
            <a:ext cx="1118931" cy="964377"/>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zh-CN" altLang="en-US" sz="1599" dirty="0">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9" name="六边形 8"/>
          <p:cNvSpPr>
            <a:spLocks noChangeAspect="1"/>
          </p:cNvSpPr>
          <p:nvPr/>
        </p:nvSpPr>
        <p:spPr>
          <a:xfrm rot="10800000">
            <a:off x="2161460" y="2286186"/>
            <a:ext cx="2921130" cy="964377"/>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zh-CN" altLang="en-US" sz="1599" dirty="0">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10" name="六边形 9"/>
          <p:cNvSpPr>
            <a:spLocks noChangeAspect="1"/>
          </p:cNvSpPr>
          <p:nvPr/>
        </p:nvSpPr>
        <p:spPr>
          <a:xfrm rot="10800000" flipH="1">
            <a:off x="5082590" y="3413596"/>
            <a:ext cx="1118931" cy="964377"/>
          </a:xfrm>
          <a:prstGeom prst="hexagon">
            <a:avLst>
              <a:gd name="adj" fmla="val 28557"/>
              <a:gd name="vf" fmla="val 11547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zh-CN" altLang="en-US" sz="1599" dirty="0">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12" name="六边形 11"/>
          <p:cNvSpPr>
            <a:spLocks noChangeAspect="1"/>
          </p:cNvSpPr>
          <p:nvPr/>
        </p:nvSpPr>
        <p:spPr>
          <a:xfrm rot="10800000">
            <a:off x="2161460" y="3380754"/>
            <a:ext cx="2921130" cy="964377"/>
          </a:xfrm>
          <a:prstGeom prst="hexagon">
            <a:avLst>
              <a:gd name="adj" fmla="val 28557"/>
              <a:gd name="vf" fmla="val 11547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zh-CN" altLang="en-US" sz="1599" dirty="0">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13" name="六边形 12"/>
          <p:cNvSpPr>
            <a:spLocks noChangeAspect="1"/>
          </p:cNvSpPr>
          <p:nvPr/>
        </p:nvSpPr>
        <p:spPr>
          <a:xfrm rot="10800000" flipH="1">
            <a:off x="5128368" y="4505868"/>
            <a:ext cx="1118931" cy="964377"/>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zh-CN" altLang="en-US" sz="1599" dirty="0">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14" name="六边形 13"/>
          <p:cNvSpPr>
            <a:spLocks noChangeAspect="1"/>
          </p:cNvSpPr>
          <p:nvPr/>
        </p:nvSpPr>
        <p:spPr>
          <a:xfrm rot="10800000">
            <a:off x="2161461" y="4472707"/>
            <a:ext cx="2921130" cy="964377"/>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zh-CN" altLang="en-US" sz="1599" dirty="0">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grpSp>
        <p:nvGrpSpPr>
          <p:cNvPr id="2" name="组合 14"/>
          <p:cNvGrpSpPr>
            <a:grpSpLocks noChangeAspect="1"/>
          </p:cNvGrpSpPr>
          <p:nvPr/>
        </p:nvGrpSpPr>
        <p:grpSpPr>
          <a:xfrm flipH="1">
            <a:off x="5471183" y="3792375"/>
            <a:ext cx="433310" cy="329158"/>
            <a:chOff x="4268086" y="4221191"/>
            <a:chExt cx="509646" cy="387231"/>
          </a:xfrm>
          <a:solidFill>
            <a:srgbClr val="FEFEFE"/>
          </a:solidFill>
          <a:effectLst/>
        </p:grpSpPr>
        <p:sp>
          <p:nvSpPr>
            <p:cNvPr id="26"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dirty="0">
                <a:solidFill>
                  <a:prstClr val="black"/>
                </a:solidFill>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27"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dirty="0">
                <a:solidFill>
                  <a:prstClr val="black"/>
                </a:solidFill>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grpSp>
      <p:grpSp>
        <p:nvGrpSpPr>
          <p:cNvPr id="3" name="组合 15"/>
          <p:cNvGrpSpPr/>
          <p:nvPr/>
        </p:nvGrpSpPr>
        <p:grpSpPr>
          <a:xfrm flipH="1">
            <a:off x="5513561" y="2677969"/>
            <a:ext cx="348552" cy="333273"/>
            <a:chOff x="1004888" y="993775"/>
            <a:chExt cx="2438400" cy="2332038"/>
          </a:xfrm>
          <a:solidFill>
            <a:srgbClr val="FEFEFE"/>
          </a:solidFill>
          <a:effectLst/>
        </p:grpSpPr>
        <p:sp>
          <p:nvSpPr>
            <p:cNvPr id="24" name="Freeform 25"/>
            <p:cNvSpPr>
              <a:spLocks/>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dirty="0">
                <a:solidFill>
                  <a:prstClr val="black"/>
                </a:solidFill>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25" name="任意多边形 19"/>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2" tIns="60941" rIns="121882" bIns="60941" numCol="1" anchor="t" anchorCtr="0" compatLnSpc="1">
              <a:prstTxWarp prst="textNoShape">
                <a:avLst/>
              </a:prstTxWarp>
              <a:noAutofit/>
            </a:bodyPr>
            <a:lstStyle/>
            <a:p>
              <a:endParaRPr lang="zh-CN" altLang="en-US" sz="2399" dirty="0">
                <a:solidFill>
                  <a:prstClr val="black"/>
                </a:solidFill>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grpSp>
      <p:grpSp>
        <p:nvGrpSpPr>
          <p:cNvPr id="4" name="组合 16"/>
          <p:cNvGrpSpPr>
            <a:grpSpLocks noChangeAspect="1"/>
          </p:cNvGrpSpPr>
          <p:nvPr/>
        </p:nvGrpSpPr>
        <p:grpSpPr>
          <a:xfrm flipH="1">
            <a:off x="5494420" y="4800817"/>
            <a:ext cx="340460" cy="384981"/>
            <a:chOff x="4994016" y="4872553"/>
            <a:chExt cx="406394" cy="459644"/>
          </a:xfrm>
          <a:solidFill>
            <a:srgbClr val="FEFEFE"/>
          </a:solidFill>
          <a:effectLst/>
        </p:grpSpPr>
        <p:sp>
          <p:nvSpPr>
            <p:cNvPr id="21" name="Freeform 148"/>
            <p:cNvSpPr>
              <a:spLocks noEditPoints="1"/>
            </p:cNvSpPr>
            <p:nvPr/>
          </p:nvSpPr>
          <p:spPr bwMode="auto">
            <a:xfrm>
              <a:off x="5049137" y="4872553"/>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1599" dirty="0">
                <a:solidFill>
                  <a:prstClr val="black"/>
                </a:solidFill>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22" name="Freeform 149"/>
            <p:cNvSpPr>
              <a:spLocks noEditPoints="1"/>
            </p:cNvSpPr>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1599" dirty="0">
                <a:solidFill>
                  <a:prstClr val="black"/>
                </a:solidFill>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23" name="Oval 150"/>
            <p:cNvSpPr>
              <a:spLocks noChangeArrowheads="1"/>
            </p:cNvSpPr>
            <p:nvPr/>
          </p:nvSpPr>
          <p:spPr bwMode="auto">
            <a:xfrm>
              <a:off x="5091176" y="5199535"/>
              <a:ext cx="37370" cy="373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1599" dirty="0">
                <a:solidFill>
                  <a:prstClr val="black"/>
                </a:solidFill>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grpSp>
      <p:sp>
        <p:nvSpPr>
          <p:cNvPr id="28" name="Oval 20"/>
          <p:cNvSpPr/>
          <p:nvPr/>
        </p:nvSpPr>
        <p:spPr>
          <a:xfrm>
            <a:off x="6482923" y="2602482"/>
            <a:ext cx="366821" cy="3667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sz="1999" dirty="0">
                <a:solidFill>
                  <a:schemeClr val="bg1"/>
                </a:solidFill>
                <a:latin typeface="思源黑体 CN Medium" panose="020B0600000000000000" pitchFamily="34" charset="-122"/>
                <a:ea typeface="思源黑体 CN Medium" panose="020B0600000000000000" pitchFamily="34" charset="-122"/>
                <a:sym typeface="FZHei-B01S" panose="02010601030101010101" pitchFamily="2" charset="-122"/>
              </a:rPr>
              <a:t>1</a:t>
            </a:r>
          </a:p>
        </p:txBody>
      </p:sp>
      <p:sp>
        <p:nvSpPr>
          <p:cNvPr id="29" name="TextBox 22"/>
          <p:cNvSpPr txBox="1"/>
          <p:nvPr/>
        </p:nvSpPr>
        <p:spPr>
          <a:xfrm>
            <a:off x="6952534" y="2473864"/>
            <a:ext cx="3801112" cy="954085"/>
          </a:xfrm>
          <a:prstGeom prst="rect">
            <a:avLst/>
          </a:prstGeom>
          <a:noFill/>
        </p:spPr>
        <p:txBody>
          <a:bodyPr wrap="square" lIns="91418" tIns="45709" rIns="91418" bIns="45709" rtlCol="0">
            <a:spAutoFit/>
          </a:bodyPr>
          <a:lstStyle/>
          <a:p>
            <a:pPr algn="just"/>
            <a:r>
              <a:rPr lang="en-US" sz="1400">
                <a:latin typeface="Times New Roman" panose="02020603050405020304" pitchFamily="18" charset="0"/>
                <a:cs typeface="Times New Roman" panose="02020603050405020304" pitchFamily="18" charset="0"/>
              </a:rPr>
              <a:t> </a:t>
            </a:r>
            <a:r>
              <a:rPr lang="en-US" sz="1400" smtClean="0">
                <a:latin typeface="Times New Roman" panose="02020603050405020304" pitchFamily="18" charset="0"/>
                <a:cs typeface="Times New Roman" panose="02020603050405020304" pitchFamily="18" charset="0"/>
              </a:rPr>
              <a:t>    </a:t>
            </a:r>
            <a:r>
              <a:rPr lang="vi-VN" sz="1400" smtClean="0">
                <a:latin typeface="Times New Roman" panose="02020603050405020304" pitchFamily="18" charset="0"/>
                <a:cs typeface="Times New Roman" panose="02020603050405020304" pitchFamily="18" charset="0"/>
              </a:rPr>
              <a:t>Java </a:t>
            </a:r>
            <a:r>
              <a:rPr lang="vi-VN" sz="1400">
                <a:latin typeface="Times New Roman" panose="02020603050405020304" pitchFamily="18" charset="0"/>
                <a:cs typeface="Times New Roman" panose="02020603050405020304" pitchFamily="18" charset="0"/>
              </a:rPr>
              <a:t>là một ngôn ngữ lập trình thông dịch và hướng đối tượng phổ biến. Nó được phát triển bởi Sun Microsystems (nay là Oracle Corporation) và ra mắt lần đầu vào năm 1995</a:t>
            </a:r>
            <a:endParaRPr lang="en-US" sz="1400" dirty="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endParaRPr>
          </a:p>
        </p:txBody>
      </p:sp>
      <p:sp>
        <p:nvSpPr>
          <p:cNvPr id="30" name="Oval 23"/>
          <p:cNvSpPr/>
          <p:nvPr/>
        </p:nvSpPr>
        <p:spPr>
          <a:xfrm>
            <a:off x="6482924" y="3668689"/>
            <a:ext cx="366821" cy="3667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sz="1999" dirty="0">
                <a:solidFill>
                  <a:schemeClr val="bg1"/>
                </a:solidFill>
                <a:latin typeface="思源黑体 CN Medium" panose="020B0600000000000000" pitchFamily="34" charset="-122"/>
                <a:ea typeface="思源黑体 CN Medium" panose="020B0600000000000000" pitchFamily="34" charset="-122"/>
                <a:sym typeface="FZHei-B01S" panose="02010601030101010101" pitchFamily="2" charset="-122"/>
              </a:rPr>
              <a:t>2</a:t>
            </a:r>
          </a:p>
        </p:txBody>
      </p:sp>
      <p:sp>
        <p:nvSpPr>
          <p:cNvPr id="31" name="TextBox 24"/>
          <p:cNvSpPr txBox="1"/>
          <p:nvPr/>
        </p:nvSpPr>
        <p:spPr>
          <a:xfrm>
            <a:off x="6952534" y="3544354"/>
            <a:ext cx="3801112" cy="1169529"/>
          </a:xfrm>
          <a:prstGeom prst="rect">
            <a:avLst/>
          </a:prstGeom>
          <a:noFill/>
        </p:spPr>
        <p:txBody>
          <a:bodyPr wrap="square" lIns="91418" tIns="45709" rIns="91418" bIns="45709" rtlCol="0">
            <a:spAutoFit/>
          </a:bodyPr>
          <a:lstStyle/>
          <a:p>
            <a:pPr algn="just"/>
            <a:r>
              <a:rPr lang="en-US" sz="1400" smtClean="0">
                <a:latin typeface="Times New Roman" panose="02020603050405020304" pitchFamily="18" charset="0"/>
                <a:cs typeface="Times New Roman" panose="02020603050405020304" pitchFamily="18" charset="0"/>
              </a:rPr>
              <a:t>     </a:t>
            </a:r>
            <a:r>
              <a:rPr lang="vi-VN" sz="1400" smtClean="0">
                <a:latin typeface="Times New Roman" panose="02020603050405020304" pitchFamily="18" charset="0"/>
                <a:cs typeface="Times New Roman" panose="02020603050405020304" pitchFamily="18" charset="0"/>
              </a:rPr>
              <a:t>SQLite </a:t>
            </a:r>
            <a:r>
              <a:rPr lang="vi-VN" sz="1400">
                <a:latin typeface="Times New Roman" panose="02020603050405020304" pitchFamily="18" charset="0"/>
                <a:cs typeface="Times New Roman" panose="02020603050405020304" pitchFamily="18" charset="0"/>
              </a:rPr>
              <a:t>là một hệ quản trị cơ sở dữ liệu quan hệ mã nguồn mở và nhúng (embedded) rất phổ biến. Nó được phát triển bởi D. Richard Hipp vào năm 2000 và được thiết kế để nhỏ gọn, tiết kiệm tài nguyên và dễ sử dụng</a:t>
            </a:r>
            <a:endParaRPr lang="en-US" sz="1000" dirty="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endParaRPr>
          </a:p>
        </p:txBody>
      </p:sp>
      <p:sp>
        <p:nvSpPr>
          <p:cNvPr id="32" name="Oval 23"/>
          <p:cNvSpPr/>
          <p:nvPr/>
        </p:nvSpPr>
        <p:spPr>
          <a:xfrm>
            <a:off x="6482924" y="4781452"/>
            <a:ext cx="366821" cy="3667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sz="1999" dirty="0">
                <a:solidFill>
                  <a:schemeClr val="bg1"/>
                </a:solidFill>
                <a:latin typeface="思源黑体 CN Medium" panose="020B0600000000000000" pitchFamily="34" charset="-122"/>
                <a:ea typeface="思源黑体 CN Medium" panose="020B0600000000000000" pitchFamily="34" charset="-122"/>
                <a:sym typeface="FZHei-B01S" panose="02010601030101010101" pitchFamily="2" charset="-122"/>
              </a:rPr>
              <a:t>2</a:t>
            </a:r>
          </a:p>
        </p:txBody>
      </p:sp>
      <p:sp>
        <p:nvSpPr>
          <p:cNvPr id="33" name="TextBox 24"/>
          <p:cNvSpPr txBox="1"/>
          <p:nvPr/>
        </p:nvSpPr>
        <p:spPr>
          <a:xfrm>
            <a:off x="6952534" y="4657116"/>
            <a:ext cx="3801112" cy="1169529"/>
          </a:xfrm>
          <a:prstGeom prst="rect">
            <a:avLst/>
          </a:prstGeom>
          <a:noFill/>
        </p:spPr>
        <p:txBody>
          <a:bodyPr wrap="square" lIns="91418" tIns="45709" rIns="91418" bIns="45709" rtlCol="0">
            <a:spAutoFit/>
          </a:bodyPr>
          <a:lstStyle/>
          <a:p>
            <a:pPr algn="just"/>
            <a:r>
              <a:rPr lang="en-US" sz="1400" smtClean="0">
                <a:latin typeface="Times New Roman" panose="02020603050405020304" pitchFamily="18" charset="0"/>
                <a:cs typeface="Times New Roman" panose="02020603050405020304" pitchFamily="18" charset="0"/>
              </a:rPr>
              <a:t>     </a:t>
            </a:r>
            <a:r>
              <a:rPr lang="vi-VN" sz="1400" smtClean="0">
                <a:latin typeface="Times New Roman" panose="02020603050405020304" pitchFamily="18" charset="0"/>
                <a:cs typeface="Times New Roman" panose="02020603050405020304" pitchFamily="18" charset="0"/>
              </a:rPr>
              <a:t>Phần </a:t>
            </a:r>
            <a:r>
              <a:rPr lang="vi-VN" sz="1400">
                <a:latin typeface="Times New Roman" panose="02020603050405020304" pitchFamily="18" charset="0"/>
                <a:cs typeface="Times New Roman" panose="02020603050405020304" pitchFamily="18" charset="0"/>
              </a:rPr>
              <a:t>mềm Android Studio là một môi trường phát triển tích hợp (IDE - Integrated Development Environment) được phát triển bởi Google, chuyên dùng để phát triển ứng dụng di động cho hệ điều hành Android</a:t>
            </a:r>
            <a:endParaRPr lang="en-US" sz="1000" dirty="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endParaRPr>
          </a:p>
        </p:txBody>
      </p:sp>
      <p:sp>
        <p:nvSpPr>
          <p:cNvPr id="34" name="TextBox 24">
            <a:extLst>
              <a:ext uri="{FF2B5EF4-FFF2-40B4-BE49-F238E27FC236}">
                <a16:creationId xmlns:a16="http://schemas.microsoft.com/office/drawing/2014/main" xmlns="" id="{A72AA84D-AB86-4776-9512-4A91372C28BC}"/>
              </a:ext>
            </a:extLst>
          </p:cNvPr>
          <p:cNvSpPr txBox="1"/>
          <p:nvPr/>
        </p:nvSpPr>
        <p:spPr>
          <a:xfrm>
            <a:off x="2811158" y="2549100"/>
            <a:ext cx="2492341" cy="400087"/>
          </a:xfrm>
          <a:prstGeom prst="rect">
            <a:avLst/>
          </a:prstGeom>
          <a:noFill/>
        </p:spPr>
        <p:txBody>
          <a:bodyPr wrap="square" lIns="91418" tIns="45709" rIns="91418" bIns="45709" rtlCol="0">
            <a:spAutoFit/>
          </a:bodyPr>
          <a:lstStyle/>
          <a:p>
            <a:r>
              <a:rPr lang="vi-VN" sz="2000">
                <a:latin typeface="Times New Roman" panose="02020603050405020304" pitchFamily="18" charset="0"/>
                <a:cs typeface="Times New Roman" panose="02020603050405020304" pitchFamily="18" charset="0"/>
              </a:rPr>
              <a:t>Ngôn ngữ Java  </a:t>
            </a:r>
            <a:endParaRPr lang="en-US" sz="2000">
              <a:latin typeface="Times New Roman" panose="02020603050405020304" pitchFamily="18" charset="0"/>
              <a:cs typeface="Times New Roman" panose="02020603050405020304" pitchFamily="18" charset="0"/>
            </a:endParaRPr>
          </a:p>
        </p:txBody>
      </p:sp>
      <p:sp>
        <p:nvSpPr>
          <p:cNvPr id="35" name="TextBox 24">
            <a:extLst>
              <a:ext uri="{FF2B5EF4-FFF2-40B4-BE49-F238E27FC236}">
                <a16:creationId xmlns:a16="http://schemas.microsoft.com/office/drawing/2014/main" xmlns="" id="{B3E5F33D-D369-4D25-9015-4DF88D651EF8}"/>
              </a:ext>
            </a:extLst>
          </p:cNvPr>
          <p:cNvSpPr txBox="1"/>
          <p:nvPr/>
        </p:nvSpPr>
        <p:spPr>
          <a:xfrm>
            <a:off x="2449546" y="3592331"/>
            <a:ext cx="2492341" cy="400087"/>
          </a:xfrm>
          <a:prstGeom prst="rect">
            <a:avLst/>
          </a:prstGeom>
          <a:noFill/>
        </p:spPr>
        <p:txBody>
          <a:bodyPr wrap="square" lIns="91418" tIns="45709" rIns="91418" bIns="45709" rtlCol="0">
            <a:spAutoFit/>
          </a:bodyPr>
          <a:lstStyle/>
          <a:p>
            <a:r>
              <a:rPr lang="vi-VN" sz="2000" b="1">
                <a:latin typeface="Times New Roman" panose="02020603050405020304" pitchFamily="18" charset="0"/>
                <a:cs typeface="Times New Roman" panose="02020603050405020304" pitchFamily="18" charset="0"/>
              </a:rPr>
              <a:t>Cơ sở dữ liệu SQLite</a:t>
            </a:r>
            <a:endParaRPr lang="en-US" sz="1200"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endParaRPr>
          </a:p>
        </p:txBody>
      </p:sp>
      <p:sp>
        <p:nvSpPr>
          <p:cNvPr id="36" name="TextBox 24">
            <a:extLst>
              <a:ext uri="{FF2B5EF4-FFF2-40B4-BE49-F238E27FC236}">
                <a16:creationId xmlns:a16="http://schemas.microsoft.com/office/drawing/2014/main" xmlns="" id="{4F094932-F2F2-4BB8-9620-5A81BCC4609F}"/>
              </a:ext>
            </a:extLst>
          </p:cNvPr>
          <p:cNvSpPr txBox="1"/>
          <p:nvPr/>
        </p:nvSpPr>
        <p:spPr>
          <a:xfrm>
            <a:off x="2418429" y="4603411"/>
            <a:ext cx="2492341" cy="707864"/>
          </a:xfrm>
          <a:prstGeom prst="rect">
            <a:avLst/>
          </a:prstGeom>
          <a:noFill/>
        </p:spPr>
        <p:txBody>
          <a:bodyPr wrap="square" lIns="91418" tIns="45709" rIns="91418" bIns="45709" rtlCol="0">
            <a:spAutoFit/>
          </a:bodyPr>
          <a:lstStyle/>
          <a:p>
            <a:r>
              <a:rPr lang="vi-VN" sz="2000" b="1">
                <a:latin typeface="Times New Roman" panose="02020603050405020304" pitchFamily="18" charset="0"/>
                <a:cs typeface="Times New Roman" panose="02020603050405020304" pitchFamily="18" charset="0"/>
              </a:rPr>
              <a:t>Phần mềm Android studio</a:t>
            </a:r>
            <a:endParaRPr lang="en-US" sz="1200"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endParaRPr>
          </a:p>
        </p:txBody>
      </p:sp>
      <p:sp>
        <p:nvSpPr>
          <p:cNvPr id="37" name="TextBox 119"/>
          <p:cNvSpPr txBox="1">
            <a:spLocks/>
          </p:cNvSpPr>
          <p:nvPr/>
        </p:nvSpPr>
        <p:spPr bwMode="auto">
          <a:xfrm>
            <a:off x="454292" y="1240541"/>
            <a:ext cx="8398798" cy="556149"/>
          </a:xfrm>
          <a:prstGeom prst="rect">
            <a:avLst/>
          </a:prstGeom>
          <a:noFill/>
        </p:spPr>
        <p:txBody>
          <a:bodyPr wrap="square" lIns="0" tIns="0" rIns="479973" bIns="0" anchor="ctr" anchorCtr="0">
            <a:noAutofit/>
          </a:bodyPr>
          <a:lstStyle/>
          <a:p>
            <a:pPr latinLnBrk="0">
              <a:lnSpc>
                <a:spcPct val="120000"/>
              </a:lnSpc>
            </a:pPr>
            <a:r>
              <a:rPr lang="en-US" altLang="zh-CN" sz="3200" b="1" smtClean="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rPr>
              <a:t>2.2. Các công nghệ sử dụng  </a:t>
            </a:r>
            <a:endParaRPr lang="zh-CN" altLang="en-US" sz="3200" b="1" dirty="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8" name="Picture 37"/>
          <p:cNvPicPr>
            <a:picLocks noChangeAspect="1"/>
          </p:cNvPicPr>
          <p:nvPr/>
        </p:nvPicPr>
        <p:blipFill>
          <a:blip r:embed="rId3"/>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1661473194"/>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250" fill="hold"/>
                                        <p:tgtEl>
                                          <p:spTgt spid="28"/>
                                        </p:tgtEl>
                                        <p:attrNameLst>
                                          <p:attrName>ppt_x</p:attrName>
                                        </p:attrNameLst>
                                      </p:cBhvr>
                                      <p:tavLst>
                                        <p:tav tm="0">
                                          <p:val>
                                            <p:strVal val="#ppt_x"/>
                                          </p:val>
                                        </p:tav>
                                        <p:tav tm="100000">
                                          <p:val>
                                            <p:strVal val="#ppt_x"/>
                                          </p:val>
                                        </p:tav>
                                      </p:tavLst>
                                    </p:anim>
                                    <p:anim calcmode="lin" valueType="num">
                                      <p:cBhvr additive="base">
                                        <p:cTn id="8" dur="25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250" fill="hold"/>
                                        <p:tgtEl>
                                          <p:spTgt spid="29"/>
                                        </p:tgtEl>
                                        <p:attrNameLst>
                                          <p:attrName>ppt_x</p:attrName>
                                        </p:attrNameLst>
                                      </p:cBhvr>
                                      <p:tavLst>
                                        <p:tav tm="0">
                                          <p:val>
                                            <p:strVal val="#ppt_x"/>
                                          </p:val>
                                        </p:tav>
                                        <p:tav tm="100000">
                                          <p:val>
                                            <p:strVal val="#ppt_x"/>
                                          </p:val>
                                        </p:tav>
                                      </p:tavLst>
                                    </p:anim>
                                    <p:anim calcmode="lin" valueType="num">
                                      <p:cBhvr additive="base">
                                        <p:cTn id="13" dur="250" fill="hold"/>
                                        <p:tgtEl>
                                          <p:spTgt spid="2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250" fill="hold"/>
                                        <p:tgtEl>
                                          <p:spTgt spid="30"/>
                                        </p:tgtEl>
                                        <p:attrNameLst>
                                          <p:attrName>ppt_x</p:attrName>
                                        </p:attrNameLst>
                                      </p:cBhvr>
                                      <p:tavLst>
                                        <p:tav tm="0">
                                          <p:val>
                                            <p:strVal val="#ppt_x"/>
                                          </p:val>
                                        </p:tav>
                                        <p:tav tm="100000">
                                          <p:val>
                                            <p:strVal val="#ppt_x"/>
                                          </p:val>
                                        </p:tav>
                                      </p:tavLst>
                                    </p:anim>
                                    <p:anim calcmode="lin" valueType="num">
                                      <p:cBhvr additive="base">
                                        <p:cTn id="18" dur="250" fill="hold"/>
                                        <p:tgtEl>
                                          <p:spTgt spid="30"/>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250" fill="hold"/>
                                        <p:tgtEl>
                                          <p:spTgt spid="31"/>
                                        </p:tgtEl>
                                        <p:attrNameLst>
                                          <p:attrName>ppt_x</p:attrName>
                                        </p:attrNameLst>
                                      </p:cBhvr>
                                      <p:tavLst>
                                        <p:tav tm="0">
                                          <p:val>
                                            <p:strVal val="#ppt_x"/>
                                          </p:val>
                                        </p:tav>
                                        <p:tav tm="100000">
                                          <p:val>
                                            <p:strVal val="#ppt_x"/>
                                          </p:val>
                                        </p:tav>
                                      </p:tavLst>
                                    </p:anim>
                                    <p:anim calcmode="lin" valueType="num">
                                      <p:cBhvr additive="base">
                                        <p:cTn id="23" dur="250" fill="hold"/>
                                        <p:tgtEl>
                                          <p:spTgt spid="31"/>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250" fill="hold"/>
                                        <p:tgtEl>
                                          <p:spTgt spid="32"/>
                                        </p:tgtEl>
                                        <p:attrNameLst>
                                          <p:attrName>ppt_x</p:attrName>
                                        </p:attrNameLst>
                                      </p:cBhvr>
                                      <p:tavLst>
                                        <p:tav tm="0">
                                          <p:val>
                                            <p:strVal val="#ppt_x"/>
                                          </p:val>
                                        </p:tav>
                                        <p:tav tm="100000">
                                          <p:val>
                                            <p:strVal val="#ppt_x"/>
                                          </p:val>
                                        </p:tav>
                                      </p:tavLst>
                                    </p:anim>
                                    <p:anim calcmode="lin" valueType="num">
                                      <p:cBhvr additive="base">
                                        <p:cTn id="28" dur="250" fill="hold"/>
                                        <p:tgtEl>
                                          <p:spTgt spid="32"/>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250" fill="hold"/>
                                        <p:tgtEl>
                                          <p:spTgt spid="33"/>
                                        </p:tgtEl>
                                        <p:attrNameLst>
                                          <p:attrName>ppt_x</p:attrName>
                                        </p:attrNameLst>
                                      </p:cBhvr>
                                      <p:tavLst>
                                        <p:tav tm="0">
                                          <p:val>
                                            <p:strVal val="#ppt_x"/>
                                          </p:val>
                                        </p:tav>
                                        <p:tav tm="100000">
                                          <p:val>
                                            <p:strVal val="#ppt_x"/>
                                          </p:val>
                                        </p:tav>
                                      </p:tavLst>
                                    </p:anim>
                                    <p:anim calcmode="lin" valueType="num">
                                      <p:cBhvr additive="base">
                                        <p:cTn id="33" dur="250" fill="hold"/>
                                        <p:tgtEl>
                                          <p:spTgt spid="33"/>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50"/>
                                        <p:tgtEl>
                                          <p:spTgt spid="7"/>
                                        </p:tgtEl>
                                      </p:cBhvr>
                                    </p:animEffect>
                                    <p:anim calcmode="lin" valueType="num">
                                      <p:cBhvr>
                                        <p:cTn id="38" dur="250" fill="hold"/>
                                        <p:tgtEl>
                                          <p:spTgt spid="7"/>
                                        </p:tgtEl>
                                        <p:attrNameLst>
                                          <p:attrName>ppt_x</p:attrName>
                                        </p:attrNameLst>
                                      </p:cBhvr>
                                      <p:tavLst>
                                        <p:tav tm="0">
                                          <p:val>
                                            <p:strVal val="#ppt_x"/>
                                          </p:val>
                                        </p:tav>
                                        <p:tav tm="100000">
                                          <p:val>
                                            <p:strVal val="#ppt_x"/>
                                          </p:val>
                                        </p:tav>
                                      </p:tavLst>
                                    </p:anim>
                                    <p:anim calcmode="lin" valueType="num">
                                      <p:cBhvr>
                                        <p:cTn id="39" dur="25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1750"/>
                            </p:stCondLst>
                            <p:childTnLst>
                              <p:par>
                                <p:cTn id="41" presetID="42"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anim calcmode="lin" valueType="num">
                                      <p:cBhvr>
                                        <p:cTn id="44" dur="250" fill="hold"/>
                                        <p:tgtEl>
                                          <p:spTgt spid="10"/>
                                        </p:tgtEl>
                                        <p:attrNameLst>
                                          <p:attrName>ppt_x</p:attrName>
                                        </p:attrNameLst>
                                      </p:cBhvr>
                                      <p:tavLst>
                                        <p:tav tm="0">
                                          <p:val>
                                            <p:strVal val="#ppt_x"/>
                                          </p:val>
                                        </p:tav>
                                        <p:tav tm="100000">
                                          <p:val>
                                            <p:strVal val="#ppt_x"/>
                                          </p:val>
                                        </p:tav>
                                      </p:tavLst>
                                    </p:anim>
                                    <p:anim calcmode="lin" valueType="num">
                                      <p:cBhvr>
                                        <p:cTn id="45" dur="250" fill="hold"/>
                                        <p:tgtEl>
                                          <p:spTgt spid="10"/>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50"/>
                                        <p:tgtEl>
                                          <p:spTgt spid="13"/>
                                        </p:tgtEl>
                                      </p:cBhvr>
                                    </p:animEffect>
                                    <p:anim calcmode="lin" valueType="num">
                                      <p:cBhvr>
                                        <p:cTn id="50" dur="250" fill="hold"/>
                                        <p:tgtEl>
                                          <p:spTgt spid="13"/>
                                        </p:tgtEl>
                                        <p:attrNameLst>
                                          <p:attrName>ppt_x</p:attrName>
                                        </p:attrNameLst>
                                      </p:cBhvr>
                                      <p:tavLst>
                                        <p:tav tm="0">
                                          <p:val>
                                            <p:strVal val="#ppt_x"/>
                                          </p:val>
                                        </p:tav>
                                        <p:tav tm="100000">
                                          <p:val>
                                            <p:strVal val="#ppt_x"/>
                                          </p:val>
                                        </p:tav>
                                      </p:tavLst>
                                    </p:anim>
                                    <p:anim calcmode="lin" valueType="num">
                                      <p:cBhvr>
                                        <p:cTn id="51" dur="25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2250"/>
                            </p:stCondLst>
                            <p:childTnLst>
                              <p:par>
                                <p:cTn id="53" presetID="42" presetClass="entr" presetSubtype="0"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250"/>
                                        <p:tgtEl>
                                          <p:spTgt spid="2"/>
                                        </p:tgtEl>
                                      </p:cBhvr>
                                    </p:animEffect>
                                    <p:anim calcmode="lin" valueType="num">
                                      <p:cBhvr>
                                        <p:cTn id="56" dur="250" fill="hold"/>
                                        <p:tgtEl>
                                          <p:spTgt spid="2"/>
                                        </p:tgtEl>
                                        <p:attrNameLst>
                                          <p:attrName>ppt_x</p:attrName>
                                        </p:attrNameLst>
                                      </p:cBhvr>
                                      <p:tavLst>
                                        <p:tav tm="0">
                                          <p:val>
                                            <p:strVal val="#ppt_x"/>
                                          </p:val>
                                        </p:tav>
                                        <p:tav tm="100000">
                                          <p:val>
                                            <p:strVal val="#ppt_x"/>
                                          </p:val>
                                        </p:tav>
                                      </p:tavLst>
                                    </p:anim>
                                    <p:anim calcmode="lin" valueType="num">
                                      <p:cBhvr>
                                        <p:cTn id="57" dur="250" fill="hold"/>
                                        <p:tgtEl>
                                          <p:spTgt spid="2"/>
                                        </p:tgtEl>
                                        <p:attrNameLst>
                                          <p:attrName>ppt_y</p:attrName>
                                        </p:attrNameLst>
                                      </p:cBhvr>
                                      <p:tavLst>
                                        <p:tav tm="0">
                                          <p:val>
                                            <p:strVal val="#ppt_y+.1"/>
                                          </p:val>
                                        </p:tav>
                                        <p:tav tm="100000">
                                          <p:val>
                                            <p:strVal val="#ppt_y"/>
                                          </p:val>
                                        </p:tav>
                                      </p:tavLst>
                                    </p:anim>
                                  </p:childTnLst>
                                </p:cTn>
                              </p:par>
                            </p:childTnLst>
                          </p:cTn>
                        </p:par>
                        <p:par>
                          <p:cTn id="58" fill="hold">
                            <p:stCondLst>
                              <p:cond delay="2500"/>
                            </p:stCondLst>
                            <p:childTnLst>
                              <p:par>
                                <p:cTn id="59" presetID="42" presetClass="entr" presetSubtype="0"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250"/>
                                        <p:tgtEl>
                                          <p:spTgt spid="3"/>
                                        </p:tgtEl>
                                      </p:cBhvr>
                                    </p:animEffect>
                                    <p:anim calcmode="lin" valueType="num">
                                      <p:cBhvr>
                                        <p:cTn id="62" dur="250" fill="hold"/>
                                        <p:tgtEl>
                                          <p:spTgt spid="3"/>
                                        </p:tgtEl>
                                        <p:attrNameLst>
                                          <p:attrName>ppt_x</p:attrName>
                                        </p:attrNameLst>
                                      </p:cBhvr>
                                      <p:tavLst>
                                        <p:tav tm="0">
                                          <p:val>
                                            <p:strVal val="#ppt_x"/>
                                          </p:val>
                                        </p:tav>
                                        <p:tav tm="100000">
                                          <p:val>
                                            <p:strVal val="#ppt_x"/>
                                          </p:val>
                                        </p:tav>
                                      </p:tavLst>
                                    </p:anim>
                                    <p:anim calcmode="lin" valueType="num">
                                      <p:cBhvr>
                                        <p:cTn id="63" dur="250" fill="hold"/>
                                        <p:tgtEl>
                                          <p:spTgt spid="3"/>
                                        </p:tgtEl>
                                        <p:attrNameLst>
                                          <p:attrName>ppt_y</p:attrName>
                                        </p:attrNameLst>
                                      </p:cBhvr>
                                      <p:tavLst>
                                        <p:tav tm="0">
                                          <p:val>
                                            <p:strVal val="#ppt_y+.1"/>
                                          </p:val>
                                        </p:tav>
                                        <p:tav tm="100000">
                                          <p:val>
                                            <p:strVal val="#ppt_y"/>
                                          </p:val>
                                        </p:tav>
                                      </p:tavLst>
                                    </p:anim>
                                  </p:childTnLst>
                                </p:cTn>
                              </p:par>
                            </p:childTnLst>
                          </p:cTn>
                        </p:par>
                        <p:par>
                          <p:cTn id="64" fill="hold">
                            <p:stCondLst>
                              <p:cond delay="2750"/>
                            </p:stCondLst>
                            <p:childTnLst>
                              <p:par>
                                <p:cTn id="65" presetID="42" presetClass="entr" presetSubtype="0"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250"/>
                                        <p:tgtEl>
                                          <p:spTgt spid="4"/>
                                        </p:tgtEl>
                                      </p:cBhvr>
                                    </p:animEffect>
                                    <p:anim calcmode="lin" valueType="num">
                                      <p:cBhvr>
                                        <p:cTn id="68" dur="250" fill="hold"/>
                                        <p:tgtEl>
                                          <p:spTgt spid="4"/>
                                        </p:tgtEl>
                                        <p:attrNameLst>
                                          <p:attrName>ppt_x</p:attrName>
                                        </p:attrNameLst>
                                      </p:cBhvr>
                                      <p:tavLst>
                                        <p:tav tm="0">
                                          <p:val>
                                            <p:strVal val="#ppt_x"/>
                                          </p:val>
                                        </p:tav>
                                        <p:tav tm="100000">
                                          <p:val>
                                            <p:strVal val="#ppt_x"/>
                                          </p:val>
                                        </p:tav>
                                      </p:tavLst>
                                    </p:anim>
                                    <p:anim calcmode="lin" valueType="num">
                                      <p:cBhvr>
                                        <p:cTn id="69" dur="250" fill="hold"/>
                                        <p:tgtEl>
                                          <p:spTgt spid="4"/>
                                        </p:tgtEl>
                                        <p:attrNameLst>
                                          <p:attrName>ppt_y</p:attrName>
                                        </p:attrNameLst>
                                      </p:cBhvr>
                                      <p:tavLst>
                                        <p:tav tm="0">
                                          <p:val>
                                            <p:strVal val="#ppt_y+.1"/>
                                          </p:val>
                                        </p:tav>
                                        <p:tav tm="100000">
                                          <p:val>
                                            <p:strVal val="#ppt_y"/>
                                          </p:val>
                                        </p:tav>
                                      </p:tavLst>
                                    </p:anim>
                                  </p:childTnLst>
                                </p:cTn>
                              </p:par>
                            </p:childTnLst>
                          </p:cTn>
                        </p:par>
                        <p:par>
                          <p:cTn id="70" fill="hold">
                            <p:stCondLst>
                              <p:cond delay="3000"/>
                            </p:stCondLst>
                            <p:childTnLst>
                              <p:par>
                                <p:cTn id="71" presetID="42" presetClass="entr" presetSubtype="0" fill="hold" grpId="0" nodeType="after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250"/>
                                        <p:tgtEl>
                                          <p:spTgt spid="9"/>
                                        </p:tgtEl>
                                      </p:cBhvr>
                                    </p:animEffect>
                                    <p:anim calcmode="lin" valueType="num">
                                      <p:cBhvr>
                                        <p:cTn id="74" dur="250" fill="hold"/>
                                        <p:tgtEl>
                                          <p:spTgt spid="9"/>
                                        </p:tgtEl>
                                        <p:attrNameLst>
                                          <p:attrName>ppt_x</p:attrName>
                                        </p:attrNameLst>
                                      </p:cBhvr>
                                      <p:tavLst>
                                        <p:tav tm="0">
                                          <p:val>
                                            <p:strVal val="#ppt_x"/>
                                          </p:val>
                                        </p:tav>
                                        <p:tav tm="100000">
                                          <p:val>
                                            <p:strVal val="#ppt_x"/>
                                          </p:val>
                                        </p:tav>
                                      </p:tavLst>
                                    </p:anim>
                                    <p:anim calcmode="lin" valueType="num">
                                      <p:cBhvr>
                                        <p:cTn id="75" dur="250" fill="hold"/>
                                        <p:tgtEl>
                                          <p:spTgt spid="9"/>
                                        </p:tgtEl>
                                        <p:attrNameLst>
                                          <p:attrName>ppt_y</p:attrName>
                                        </p:attrNameLst>
                                      </p:cBhvr>
                                      <p:tavLst>
                                        <p:tav tm="0">
                                          <p:val>
                                            <p:strVal val="#ppt_y+.1"/>
                                          </p:val>
                                        </p:tav>
                                        <p:tav tm="100000">
                                          <p:val>
                                            <p:strVal val="#ppt_y"/>
                                          </p:val>
                                        </p:tav>
                                      </p:tavLst>
                                    </p:anim>
                                  </p:childTnLst>
                                </p:cTn>
                              </p:par>
                            </p:childTnLst>
                          </p:cTn>
                        </p:par>
                        <p:par>
                          <p:cTn id="76" fill="hold">
                            <p:stCondLst>
                              <p:cond delay="3250"/>
                            </p:stCondLst>
                            <p:childTnLst>
                              <p:par>
                                <p:cTn id="77" presetID="42" presetClass="entr" presetSubtype="0"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250"/>
                                        <p:tgtEl>
                                          <p:spTgt spid="12"/>
                                        </p:tgtEl>
                                      </p:cBhvr>
                                    </p:animEffect>
                                    <p:anim calcmode="lin" valueType="num">
                                      <p:cBhvr>
                                        <p:cTn id="80" dur="250" fill="hold"/>
                                        <p:tgtEl>
                                          <p:spTgt spid="12"/>
                                        </p:tgtEl>
                                        <p:attrNameLst>
                                          <p:attrName>ppt_x</p:attrName>
                                        </p:attrNameLst>
                                      </p:cBhvr>
                                      <p:tavLst>
                                        <p:tav tm="0">
                                          <p:val>
                                            <p:strVal val="#ppt_x"/>
                                          </p:val>
                                        </p:tav>
                                        <p:tav tm="100000">
                                          <p:val>
                                            <p:strVal val="#ppt_x"/>
                                          </p:val>
                                        </p:tav>
                                      </p:tavLst>
                                    </p:anim>
                                    <p:anim calcmode="lin" valueType="num">
                                      <p:cBhvr>
                                        <p:cTn id="81" dur="250" fill="hold"/>
                                        <p:tgtEl>
                                          <p:spTgt spid="12"/>
                                        </p:tgtEl>
                                        <p:attrNameLst>
                                          <p:attrName>ppt_y</p:attrName>
                                        </p:attrNameLst>
                                      </p:cBhvr>
                                      <p:tavLst>
                                        <p:tav tm="0">
                                          <p:val>
                                            <p:strVal val="#ppt_y+.1"/>
                                          </p:val>
                                        </p:tav>
                                        <p:tav tm="100000">
                                          <p:val>
                                            <p:strVal val="#ppt_y"/>
                                          </p:val>
                                        </p:tav>
                                      </p:tavLst>
                                    </p:anim>
                                  </p:childTnLst>
                                </p:cTn>
                              </p:par>
                            </p:childTnLst>
                          </p:cTn>
                        </p:par>
                        <p:par>
                          <p:cTn id="82" fill="hold">
                            <p:stCondLst>
                              <p:cond delay="3500"/>
                            </p:stCondLst>
                            <p:childTnLst>
                              <p:par>
                                <p:cTn id="83" presetID="42" presetClass="entr" presetSubtype="0" fill="hold" grpId="0"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250"/>
                                        <p:tgtEl>
                                          <p:spTgt spid="14"/>
                                        </p:tgtEl>
                                      </p:cBhvr>
                                    </p:animEffect>
                                    <p:anim calcmode="lin" valueType="num">
                                      <p:cBhvr>
                                        <p:cTn id="86" dur="250" fill="hold"/>
                                        <p:tgtEl>
                                          <p:spTgt spid="14"/>
                                        </p:tgtEl>
                                        <p:attrNameLst>
                                          <p:attrName>ppt_x</p:attrName>
                                        </p:attrNameLst>
                                      </p:cBhvr>
                                      <p:tavLst>
                                        <p:tav tm="0">
                                          <p:val>
                                            <p:strVal val="#ppt_x"/>
                                          </p:val>
                                        </p:tav>
                                        <p:tav tm="100000">
                                          <p:val>
                                            <p:strVal val="#ppt_x"/>
                                          </p:val>
                                        </p:tav>
                                      </p:tavLst>
                                    </p:anim>
                                    <p:anim calcmode="lin" valueType="num">
                                      <p:cBhvr>
                                        <p:cTn id="87" dur="250" fill="hold"/>
                                        <p:tgtEl>
                                          <p:spTgt spid="14"/>
                                        </p:tgtEl>
                                        <p:attrNameLst>
                                          <p:attrName>ppt_y</p:attrName>
                                        </p:attrNameLst>
                                      </p:cBhvr>
                                      <p:tavLst>
                                        <p:tav tm="0">
                                          <p:val>
                                            <p:strVal val="#ppt_y+.1"/>
                                          </p:val>
                                        </p:tav>
                                        <p:tav tm="100000">
                                          <p:val>
                                            <p:strVal val="#ppt_y"/>
                                          </p:val>
                                        </p:tav>
                                      </p:tavLst>
                                    </p:anim>
                                  </p:childTnLst>
                                </p:cTn>
                              </p:par>
                            </p:childTnLst>
                          </p:cTn>
                        </p:par>
                        <p:par>
                          <p:cTn id="88" fill="hold">
                            <p:stCondLst>
                              <p:cond delay="3750"/>
                            </p:stCondLst>
                            <p:childTnLst>
                              <p:par>
                                <p:cTn id="89" presetID="2" presetClass="entr" presetSubtype="4"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250" fill="hold"/>
                                        <p:tgtEl>
                                          <p:spTgt spid="34"/>
                                        </p:tgtEl>
                                        <p:attrNameLst>
                                          <p:attrName>ppt_x</p:attrName>
                                        </p:attrNameLst>
                                      </p:cBhvr>
                                      <p:tavLst>
                                        <p:tav tm="0">
                                          <p:val>
                                            <p:strVal val="#ppt_x"/>
                                          </p:val>
                                        </p:tav>
                                        <p:tav tm="100000">
                                          <p:val>
                                            <p:strVal val="#ppt_x"/>
                                          </p:val>
                                        </p:tav>
                                      </p:tavLst>
                                    </p:anim>
                                    <p:anim calcmode="lin" valueType="num">
                                      <p:cBhvr additive="base">
                                        <p:cTn id="92" dur="250" fill="hold"/>
                                        <p:tgtEl>
                                          <p:spTgt spid="34"/>
                                        </p:tgtEl>
                                        <p:attrNameLst>
                                          <p:attrName>ppt_y</p:attrName>
                                        </p:attrNameLst>
                                      </p:cBhvr>
                                      <p:tavLst>
                                        <p:tav tm="0">
                                          <p:val>
                                            <p:strVal val="1+#ppt_h/2"/>
                                          </p:val>
                                        </p:tav>
                                        <p:tav tm="100000">
                                          <p:val>
                                            <p:strVal val="#ppt_y"/>
                                          </p:val>
                                        </p:tav>
                                      </p:tavLst>
                                    </p:anim>
                                  </p:childTnLst>
                                </p:cTn>
                              </p:par>
                            </p:childTnLst>
                          </p:cTn>
                        </p:par>
                        <p:par>
                          <p:cTn id="93" fill="hold">
                            <p:stCondLst>
                              <p:cond delay="4000"/>
                            </p:stCondLst>
                            <p:childTnLst>
                              <p:par>
                                <p:cTn id="94" presetID="2" presetClass="entr" presetSubtype="4" fill="hold" grpId="0" nodeType="after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additive="base">
                                        <p:cTn id="96" dur="250" fill="hold"/>
                                        <p:tgtEl>
                                          <p:spTgt spid="35"/>
                                        </p:tgtEl>
                                        <p:attrNameLst>
                                          <p:attrName>ppt_x</p:attrName>
                                        </p:attrNameLst>
                                      </p:cBhvr>
                                      <p:tavLst>
                                        <p:tav tm="0">
                                          <p:val>
                                            <p:strVal val="#ppt_x"/>
                                          </p:val>
                                        </p:tav>
                                        <p:tav tm="100000">
                                          <p:val>
                                            <p:strVal val="#ppt_x"/>
                                          </p:val>
                                        </p:tav>
                                      </p:tavLst>
                                    </p:anim>
                                    <p:anim calcmode="lin" valueType="num">
                                      <p:cBhvr additive="base">
                                        <p:cTn id="97" dur="250" fill="hold"/>
                                        <p:tgtEl>
                                          <p:spTgt spid="35"/>
                                        </p:tgtEl>
                                        <p:attrNameLst>
                                          <p:attrName>ppt_y</p:attrName>
                                        </p:attrNameLst>
                                      </p:cBhvr>
                                      <p:tavLst>
                                        <p:tav tm="0">
                                          <p:val>
                                            <p:strVal val="1+#ppt_h/2"/>
                                          </p:val>
                                        </p:tav>
                                        <p:tav tm="100000">
                                          <p:val>
                                            <p:strVal val="#ppt_y"/>
                                          </p:val>
                                        </p:tav>
                                      </p:tavLst>
                                    </p:anim>
                                  </p:childTnLst>
                                </p:cTn>
                              </p:par>
                            </p:childTnLst>
                          </p:cTn>
                        </p:par>
                        <p:par>
                          <p:cTn id="98" fill="hold">
                            <p:stCondLst>
                              <p:cond delay="4250"/>
                            </p:stCondLst>
                            <p:childTnLst>
                              <p:par>
                                <p:cTn id="99" presetID="2" presetClass="entr" presetSubtype="4"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250" fill="hold"/>
                                        <p:tgtEl>
                                          <p:spTgt spid="36"/>
                                        </p:tgtEl>
                                        <p:attrNameLst>
                                          <p:attrName>ppt_x</p:attrName>
                                        </p:attrNameLst>
                                      </p:cBhvr>
                                      <p:tavLst>
                                        <p:tav tm="0">
                                          <p:val>
                                            <p:strVal val="#ppt_x"/>
                                          </p:val>
                                        </p:tav>
                                        <p:tav tm="100000">
                                          <p:val>
                                            <p:strVal val="#ppt_x"/>
                                          </p:val>
                                        </p:tav>
                                      </p:tavLst>
                                    </p:anim>
                                    <p:anim calcmode="lin" valueType="num">
                                      <p:cBhvr additive="base">
                                        <p:cTn id="102" dur="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animBg="1"/>
      <p:bldP spid="28" grpId="0" animBg="1"/>
      <p:bldP spid="29" grpId="0"/>
      <p:bldP spid="30" grpId="0" animBg="1"/>
      <p:bldP spid="31" grpId="0"/>
      <p:bldP spid="32" grpId="0" animBg="1"/>
      <p:bldP spid="33" grpId="0"/>
      <p:bldP spid="34" grpId="0"/>
      <p:bldP spid="35"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任意多边形 40"/>
          <p:cNvSpPr/>
          <p:nvPr/>
        </p:nvSpPr>
        <p:spPr>
          <a:xfrm rot="5400000" flipH="1" flipV="1">
            <a:off x="10128178" y="446654"/>
            <a:ext cx="2511551" cy="1618244"/>
          </a:xfrm>
          <a:custGeom>
            <a:avLst/>
            <a:gdLst>
              <a:gd name="connsiteX0" fmla="*/ 956001 w 1912002"/>
              <a:gd name="connsiteY0" fmla="*/ 0 h 1231942"/>
              <a:gd name="connsiteX1" fmla="*/ 1912002 w 1912002"/>
              <a:gd name="connsiteY1" fmla="*/ 956001 h 1231942"/>
              <a:gd name="connsiteX2" fmla="*/ 1892580 w 1912002"/>
              <a:gd name="connsiteY2" fmla="*/ 1148669 h 1231942"/>
              <a:gd name="connsiteX3" fmla="*/ 1866730 w 1912002"/>
              <a:gd name="connsiteY3" fmla="*/ 1231942 h 1231942"/>
              <a:gd name="connsiteX4" fmla="*/ 1374268 w 1912002"/>
              <a:gd name="connsiteY4" fmla="*/ 1231942 h 1231942"/>
              <a:gd name="connsiteX5" fmla="*/ 1418090 w 1912002"/>
              <a:gd name="connsiteY5" fmla="*/ 1151207 h 1231942"/>
              <a:gd name="connsiteX6" fmla="*/ 1457500 w 1912002"/>
              <a:gd name="connsiteY6" fmla="*/ 956001 h 1231942"/>
              <a:gd name="connsiteX7" fmla="*/ 956001 w 1912002"/>
              <a:gd name="connsiteY7" fmla="*/ 454502 h 1231942"/>
              <a:gd name="connsiteX8" fmla="*/ 454502 w 1912002"/>
              <a:gd name="connsiteY8" fmla="*/ 956001 h 1231942"/>
              <a:gd name="connsiteX9" fmla="*/ 493913 w 1912002"/>
              <a:gd name="connsiteY9" fmla="*/ 1151207 h 1231942"/>
              <a:gd name="connsiteX10" fmla="*/ 537734 w 1912002"/>
              <a:gd name="connsiteY10" fmla="*/ 1231942 h 1231942"/>
              <a:gd name="connsiteX11" fmla="*/ 45272 w 1912002"/>
              <a:gd name="connsiteY11" fmla="*/ 1231942 h 1231942"/>
              <a:gd name="connsiteX12" fmla="*/ 19423 w 1912002"/>
              <a:gd name="connsiteY12" fmla="*/ 1148669 h 1231942"/>
              <a:gd name="connsiteX13" fmla="*/ 0 w 1912002"/>
              <a:gd name="connsiteY13" fmla="*/ 956001 h 1231942"/>
              <a:gd name="connsiteX14" fmla="*/ 956001 w 1912002"/>
              <a:gd name="connsiteY14" fmla="*/ 0 h 123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2002" h="1231942">
                <a:moveTo>
                  <a:pt x="956001" y="0"/>
                </a:moveTo>
                <a:cubicBezTo>
                  <a:pt x="1483986" y="0"/>
                  <a:pt x="1912002" y="428016"/>
                  <a:pt x="1912002" y="956001"/>
                </a:cubicBezTo>
                <a:cubicBezTo>
                  <a:pt x="1912002" y="1021999"/>
                  <a:pt x="1905315" y="1086436"/>
                  <a:pt x="1892580" y="1148669"/>
                </a:cubicBezTo>
                <a:lnTo>
                  <a:pt x="1866730" y="1231942"/>
                </a:lnTo>
                <a:lnTo>
                  <a:pt x="1374268" y="1231942"/>
                </a:lnTo>
                <a:lnTo>
                  <a:pt x="1418090" y="1151207"/>
                </a:lnTo>
                <a:cubicBezTo>
                  <a:pt x="1443467" y="1091209"/>
                  <a:pt x="1457500" y="1025244"/>
                  <a:pt x="1457500" y="956001"/>
                </a:cubicBezTo>
                <a:cubicBezTo>
                  <a:pt x="1457500" y="679031"/>
                  <a:pt x="1232971" y="454502"/>
                  <a:pt x="956001" y="454502"/>
                </a:cubicBezTo>
                <a:cubicBezTo>
                  <a:pt x="679031" y="454502"/>
                  <a:pt x="454502" y="679031"/>
                  <a:pt x="454502" y="956001"/>
                </a:cubicBezTo>
                <a:cubicBezTo>
                  <a:pt x="454502" y="1025244"/>
                  <a:pt x="468535" y="1091209"/>
                  <a:pt x="493913" y="1151207"/>
                </a:cubicBezTo>
                <a:lnTo>
                  <a:pt x="537734" y="1231942"/>
                </a:lnTo>
                <a:lnTo>
                  <a:pt x="45272" y="1231942"/>
                </a:lnTo>
                <a:lnTo>
                  <a:pt x="19423" y="1148669"/>
                </a:lnTo>
                <a:cubicBezTo>
                  <a:pt x="6688" y="1086436"/>
                  <a:pt x="0" y="1021999"/>
                  <a:pt x="0" y="956001"/>
                </a:cubicBezTo>
                <a:cubicBezTo>
                  <a:pt x="0" y="428016"/>
                  <a:pt x="428016" y="0"/>
                  <a:pt x="9560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7" name="PA_pa_     _2">
            <a:extLst>
              <a:ext uri="{FF2B5EF4-FFF2-40B4-BE49-F238E27FC236}">
                <a16:creationId xmlns:a16="http://schemas.microsoft.com/office/drawing/2014/main" xmlns="" id="{89154518-E694-492B-80CE-C17EDE5FD0DC}"/>
              </a:ext>
            </a:extLst>
          </p:cNvPr>
          <p:cNvSpPr txBox="1"/>
          <p:nvPr>
            <p:custDataLst>
              <p:tags r:id="rId1"/>
            </p:custDataLst>
          </p:nvPr>
        </p:nvSpPr>
        <p:spPr>
          <a:xfrm>
            <a:off x="1673963" y="2511552"/>
            <a:ext cx="10692693" cy="635417"/>
          </a:xfrm>
          <a:prstGeom prst="rect">
            <a:avLst/>
          </a:prstGeom>
          <a:noFill/>
        </p:spPr>
        <p:txBody>
          <a:bodyPr wrap="square" lIns="80632" tIns="40316" rIns="80632" bIns="40316" rtlCol="0">
            <a:spAutoFit/>
          </a:bodyPr>
          <a:lstStyle/>
          <a:p>
            <a:r>
              <a:rPr lang="en-US" altLang="zh-CN" sz="3600" smtClean="0">
                <a:solidFill>
                  <a:schemeClr val="tx1">
                    <a:lumMod val="65000"/>
                    <a:lumOff val="35000"/>
                  </a:schemeClr>
                </a:solidFill>
                <a:latin typeface="思源黑体 CN Heavy" panose="020B0A00000000000000" pitchFamily="34" charset="-122"/>
                <a:ea typeface="思源黑体 CN Heavy" panose="020B0A00000000000000" pitchFamily="34" charset="-122"/>
              </a:rPr>
              <a:t>CHƯƠNG III </a:t>
            </a:r>
            <a:r>
              <a:rPr lang="en-US" altLang="zh-CN" sz="3600" smtClean="0">
                <a:solidFill>
                  <a:schemeClr val="tx1">
                    <a:lumMod val="65000"/>
                    <a:lumOff val="35000"/>
                  </a:schemeClr>
                </a:solidFill>
                <a:latin typeface="思源黑体 CN Heavy" panose="020B0A00000000000000" pitchFamily="34" charset="-122"/>
                <a:ea typeface="思源黑体 CN Heavy" panose="020B0A00000000000000" pitchFamily="34" charset="-122"/>
              </a:rPr>
              <a:t>. PHÂN TÍCH VÀ THIẾT KẾ</a:t>
            </a:r>
            <a:endParaRPr lang="zh-CN" altLang="en-US" sz="3600" dirty="0">
              <a:solidFill>
                <a:schemeClr val="tx1">
                  <a:lumMod val="65000"/>
                  <a:lumOff val="35000"/>
                </a:scheme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1779198420"/>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iterate type="lt">
                                    <p:tmPct val="1000"/>
                                  </p:iterate>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pa_     _3">
            <a:extLst>
              <a:ext uri="{FF2B5EF4-FFF2-40B4-BE49-F238E27FC236}">
                <a16:creationId xmlns:a16="http://schemas.microsoft.com/office/drawing/2014/main" xmlns="" id="{AB3DD8A0-86E3-42E8-B09B-AD650EF08030}"/>
              </a:ext>
            </a:extLst>
          </p:cNvPr>
          <p:cNvSpPr txBox="1"/>
          <p:nvPr>
            <p:custDataLst>
              <p:tags r:id="rId1"/>
            </p:custDataLst>
          </p:nvPr>
        </p:nvSpPr>
        <p:spPr>
          <a:xfrm>
            <a:off x="204953" y="1163064"/>
            <a:ext cx="11524592" cy="5252066"/>
          </a:xfrm>
          <a:prstGeom prst="rect">
            <a:avLst/>
          </a:prstGeom>
          <a:noFill/>
        </p:spPr>
        <p:txBody>
          <a:bodyPr wrap="square" lIns="80632" tIns="40316" rIns="80632" bIns="40316" rtlCol="0">
            <a:spAutoFit/>
          </a:bodyPr>
          <a:lstStyle/>
          <a:p>
            <a:pPr algn="just"/>
            <a:r>
              <a:rPr lang="en-US" altLang="zh-CN" sz="2400" smtClean="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3.1. Phân tích</a:t>
            </a:r>
          </a:p>
          <a:p>
            <a:pPr algn="just"/>
            <a:r>
              <a:rPr lang="vi-VN" sz="2400">
                <a:latin typeface="Times New Roman" panose="02020603050405020304" pitchFamily="18" charset="0"/>
                <a:cs typeface="Times New Roman" panose="02020603050405020304" pitchFamily="18" charset="0"/>
              </a:rPr>
              <a:t>3.1.1. Chức năng của server</a:t>
            </a:r>
            <a:endParaRPr lang="en-US" sz="2400" b="1">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vi-VN" sz="2400">
                <a:latin typeface="Times New Roman" panose="02020603050405020304" pitchFamily="18" charset="0"/>
                <a:cs typeface="Times New Roman" panose="02020603050405020304" pitchFamily="18" charset="0"/>
              </a:rPr>
              <a:t>Phân chia quyền hạn:</a:t>
            </a:r>
            <a:endParaRPr lang="en-US" sz="2400">
              <a:latin typeface="Times New Roman" panose="02020603050405020304" pitchFamily="18" charset="0"/>
              <a:cs typeface="Times New Roman" panose="02020603050405020304" pitchFamily="18" charset="0"/>
            </a:endParaRPr>
          </a:p>
          <a:p>
            <a:pPr algn="just"/>
            <a:r>
              <a:rPr lang="vi-VN" sz="2400">
                <a:latin typeface="Times New Roman" panose="02020603050405020304" pitchFamily="18" charset="0"/>
                <a:cs typeface="Times New Roman" panose="02020603050405020304" pitchFamily="18" charset="0"/>
              </a:rPr>
              <a:t>- Admin có quyền cao nhất, toàn quyền quản lý dữ diệu.</a:t>
            </a:r>
            <a:endParaRPr lang="en-US" sz="2400">
              <a:latin typeface="Times New Roman" panose="02020603050405020304" pitchFamily="18" charset="0"/>
              <a:cs typeface="Times New Roman" panose="02020603050405020304" pitchFamily="18" charset="0"/>
            </a:endParaRPr>
          </a:p>
          <a:p>
            <a:pPr algn="just"/>
            <a:r>
              <a:rPr lang="vi-VN" sz="2400">
                <a:latin typeface="Times New Roman" panose="02020603050405020304" pitchFamily="18" charset="0"/>
                <a:cs typeface="Times New Roman" panose="02020603050405020304" pitchFamily="18" charset="0"/>
              </a:rPr>
              <a:t>- User</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vi-VN" sz="2400">
                <a:latin typeface="Times New Roman" panose="02020603050405020304" pitchFamily="18" charset="0"/>
                <a:cs typeface="Times New Roman" panose="02020603050405020304" pitchFamily="18" charset="0"/>
              </a:rPr>
              <a:t>Quản lý cơ sở dữ liệu:</a:t>
            </a:r>
            <a:endParaRPr lang="en-US" sz="2400">
              <a:latin typeface="Times New Roman" panose="02020603050405020304" pitchFamily="18" charset="0"/>
              <a:cs typeface="Times New Roman" panose="02020603050405020304" pitchFamily="18" charset="0"/>
            </a:endParaRPr>
          </a:p>
          <a:p>
            <a:pPr algn="just"/>
            <a:r>
              <a:rPr lang="vi-VN" sz="2400">
                <a:latin typeface="Times New Roman" panose="02020603050405020304" pitchFamily="18" charset="0"/>
                <a:cs typeface="Times New Roman" panose="02020603050405020304" pitchFamily="18" charset="0"/>
              </a:rPr>
              <a:t>- Quản lý từ </a:t>
            </a:r>
            <a:r>
              <a:rPr lang="vi-VN" sz="2400" smtClean="0">
                <a:latin typeface="Times New Roman" panose="02020603050405020304" pitchFamily="18" charset="0"/>
                <a:cs typeface="Times New Roman" panose="02020603050405020304" pitchFamily="18" charset="0"/>
              </a:rPr>
              <a:t>vựng</a:t>
            </a:r>
            <a:r>
              <a:rPr lang="en-US" sz="2400" smtClean="0">
                <a:latin typeface="Times New Roman" panose="02020603050405020304" pitchFamily="18" charset="0"/>
                <a:cs typeface="Times New Roman" panose="02020603050405020304" pitchFamily="18" charset="0"/>
              </a:rPr>
              <a:t> tra cứu.</a:t>
            </a:r>
            <a:endParaRPr lang="en-US" sz="2400">
              <a:latin typeface="Times New Roman" panose="02020603050405020304" pitchFamily="18" charset="0"/>
              <a:cs typeface="Times New Roman" panose="02020603050405020304" pitchFamily="18" charset="0"/>
            </a:endParaRPr>
          </a:p>
          <a:p>
            <a:pPr algn="just"/>
            <a:r>
              <a:rPr lang="vi-VN" sz="2400">
                <a:latin typeface="Times New Roman" panose="02020603050405020304" pitchFamily="18" charset="0"/>
                <a:cs typeface="Times New Roman" panose="02020603050405020304" pitchFamily="18" charset="0"/>
              </a:rPr>
              <a:t>- Quản lý lý thuyết tiếng Anh như</a:t>
            </a:r>
            <a:r>
              <a:rPr lang="vi-VN" sz="2400" smtClean="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ngữ </a:t>
            </a:r>
            <a:r>
              <a:rPr lang="vi-VN" sz="2400" smtClean="0">
                <a:latin typeface="Times New Roman" panose="02020603050405020304" pitchFamily="18" charset="0"/>
                <a:cs typeface="Times New Roman" panose="02020603050405020304" pitchFamily="18" charset="0"/>
              </a:rPr>
              <a:t>ph</a:t>
            </a:r>
            <a:r>
              <a:rPr lang="en-US" sz="2400" smtClean="0">
                <a:latin typeface="Times New Roman" panose="02020603050405020304" pitchFamily="18" charset="0"/>
                <a:cs typeface="Times New Roman" panose="02020603050405020304" pitchFamily="18" charset="0"/>
              </a:rPr>
              <a:t>áp và từ vựng.</a:t>
            </a:r>
            <a:endParaRPr lang="en-US" sz="2400">
              <a:latin typeface="Times New Roman" panose="02020603050405020304" pitchFamily="18" charset="0"/>
              <a:cs typeface="Times New Roman" panose="02020603050405020304" pitchFamily="18" charset="0"/>
            </a:endParaRPr>
          </a:p>
          <a:p>
            <a:pPr algn="just"/>
            <a:r>
              <a:rPr lang="vi-VN" sz="2400">
                <a:latin typeface="Times New Roman" panose="02020603050405020304" pitchFamily="18" charset="0"/>
                <a:cs typeface="Times New Roman" panose="02020603050405020304" pitchFamily="18" charset="0"/>
              </a:rPr>
              <a:t>- Quản lý các bài tập: trắc nghiệm chọn ABCD, câu hỏi, đáp án.</a:t>
            </a:r>
            <a:endParaRPr lang="en-US" sz="2400">
              <a:latin typeface="Times New Roman" panose="02020603050405020304" pitchFamily="18" charset="0"/>
              <a:cs typeface="Times New Roman" panose="02020603050405020304" pitchFamily="18" charset="0"/>
            </a:endParaRPr>
          </a:p>
          <a:p>
            <a:pPr algn="just"/>
            <a:r>
              <a:rPr lang="vi-VN" sz="2400">
                <a:latin typeface="Times New Roman" panose="02020603050405020304" pitchFamily="18" charset="0"/>
                <a:cs typeface="Times New Roman" panose="02020603050405020304" pitchFamily="18" charset="0"/>
              </a:rPr>
              <a:t>3.1.2. Chức năng của client </a:t>
            </a:r>
            <a:endParaRPr lang="en-US" sz="2400" b="1">
              <a:latin typeface="Times New Roman" panose="02020603050405020304" pitchFamily="18" charset="0"/>
              <a:cs typeface="Times New Roman" panose="02020603050405020304" pitchFamily="18" charset="0"/>
            </a:endParaRPr>
          </a:p>
          <a:p>
            <a:pPr algn="just"/>
            <a:r>
              <a:rPr lang="vi-VN" sz="2400">
                <a:latin typeface="Times New Roman" panose="02020603050405020304" pitchFamily="18" charset="0"/>
                <a:cs typeface="Times New Roman" panose="02020603050405020304" pitchFamily="18" charset="0"/>
              </a:rPr>
              <a:t>- Cho phép người dùng có thể tra cứu từ điển</a:t>
            </a:r>
            <a:endParaRPr lang="en-US" sz="2400">
              <a:latin typeface="Times New Roman" panose="02020603050405020304" pitchFamily="18" charset="0"/>
              <a:cs typeface="Times New Roman" panose="02020603050405020304" pitchFamily="18" charset="0"/>
            </a:endParaRPr>
          </a:p>
          <a:p>
            <a:pPr algn="just"/>
            <a:r>
              <a:rPr lang="vi-VN" sz="2400">
                <a:latin typeface="Times New Roman" panose="02020603050405020304" pitchFamily="18" charset="0"/>
                <a:cs typeface="Times New Roman" panose="02020603050405020304" pitchFamily="18" charset="0"/>
              </a:rPr>
              <a:t>- Người dùng có thể xem từ mới, </a:t>
            </a:r>
            <a:r>
              <a:rPr lang="vi-VN" sz="2400" smtClean="0">
                <a:latin typeface="Times New Roman" panose="02020603050405020304" pitchFamily="18" charset="0"/>
                <a:cs typeface="Times New Roman" panose="02020603050405020304" pitchFamily="18" charset="0"/>
              </a:rPr>
              <a:t>học </a:t>
            </a:r>
            <a:r>
              <a:rPr lang="vi-VN" sz="2400">
                <a:latin typeface="Times New Roman" panose="02020603050405020304" pitchFamily="18" charset="0"/>
                <a:cs typeface="Times New Roman" panose="02020603050405020304" pitchFamily="18" charset="0"/>
              </a:rPr>
              <a:t>ngữ pháp.</a:t>
            </a:r>
            <a:endParaRPr lang="en-US" sz="2400">
              <a:latin typeface="Times New Roman" panose="02020603050405020304" pitchFamily="18" charset="0"/>
              <a:cs typeface="Times New Roman" panose="02020603050405020304" pitchFamily="18" charset="0"/>
            </a:endParaRPr>
          </a:p>
          <a:p>
            <a:pPr algn="just"/>
            <a:r>
              <a:rPr lang="vi-VN" sz="2400">
                <a:latin typeface="Times New Roman" panose="02020603050405020304" pitchFamily="18" charset="0"/>
                <a:cs typeface="Times New Roman" panose="02020603050405020304" pitchFamily="18" charset="0"/>
              </a:rPr>
              <a:t>- Người dùng có thể thi trắc nghiệm dưới dạng trắc nghiệm ABCD </a:t>
            </a:r>
            <a:endParaRPr lang="en-US" sz="2400">
              <a:latin typeface="Times New Roman" panose="02020603050405020304" pitchFamily="18" charset="0"/>
              <a:cs typeface="Times New Roman" panose="02020603050405020304" pitchFamily="18" charset="0"/>
            </a:endParaRPr>
          </a:p>
          <a:p>
            <a:pPr algn="just"/>
            <a:endParaRPr lang="zh-CN" altLang="en-US" sz="240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3494683972"/>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5787" y="931448"/>
            <a:ext cx="6096000" cy="668645"/>
          </a:xfrm>
          <a:prstGeom prst="rect">
            <a:avLst/>
          </a:prstGeom>
        </p:spPr>
        <p:txBody>
          <a:bodyPr>
            <a:spAutoFit/>
          </a:bodyPr>
          <a:lstStyle/>
          <a:p>
            <a:pPr algn="just">
              <a:lnSpc>
                <a:spcPct val="130000"/>
              </a:lnSpc>
              <a:spcBef>
                <a:spcPts val="600"/>
              </a:spcBef>
              <a:spcAft>
                <a:spcPts val="600"/>
              </a:spcAft>
            </a:pPr>
            <a:r>
              <a:rPr lang="en-US" sz="3200" smtClean="0">
                <a:latin typeface="Times New Roman" panose="02020603050405020304" pitchFamily="18" charset="0"/>
                <a:ea typeface="Arial" panose="020B0604020202020204" pitchFamily="34" charset="0"/>
                <a:cs typeface="Times New Roman" panose="02020603050405020304" pitchFamily="18" charset="0"/>
              </a:rPr>
              <a:t>3.2. Phân tích thiết kế</a:t>
            </a:r>
            <a:endParaRPr lang="en-US" sz="320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3" name="Rectangle 2"/>
          <p:cNvSpPr/>
          <p:nvPr/>
        </p:nvSpPr>
        <p:spPr>
          <a:xfrm>
            <a:off x="787967" y="1580185"/>
            <a:ext cx="6096000" cy="416524"/>
          </a:xfrm>
          <a:prstGeom prst="rect">
            <a:avLst/>
          </a:prstGeom>
        </p:spPr>
        <p:txBody>
          <a:bodyPr>
            <a:spAutoFit/>
          </a:bodyPr>
          <a:lstStyle/>
          <a:p>
            <a:pPr algn="just">
              <a:lnSpc>
                <a:spcPct val="130000"/>
              </a:lnSpc>
              <a:spcBef>
                <a:spcPts val="600"/>
              </a:spcBef>
              <a:spcAft>
                <a:spcPts val="600"/>
              </a:spcAft>
            </a:pPr>
            <a:r>
              <a:rPr lang="en-US" smtClean="0">
                <a:effectLst/>
                <a:latin typeface="Times New Roman" panose="02020603050405020304" pitchFamily="18" charset="0"/>
                <a:ea typeface="Arial" panose="020B0604020202020204" pitchFamily="34" charset="0"/>
                <a:cs typeface="Times New Roman" panose="02020603050405020304" pitchFamily="18" charset="0"/>
              </a:rPr>
              <a:t>3.2.1. Biểu đồ usercase</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p:cNvPicPr/>
          <p:nvPr/>
        </p:nvPicPr>
        <p:blipFill>
          <a:blip r:embed="rId2"/>
          <a:stretch>
            <a:fillRect/>
          </a:stretch>
        </p:blipFill>
        <p:spPr>
          <a:xfrm>
            <a:off x="862045" y="2064395"/>
            <a:ext cx="5396865" cy="3924300"/>
          </a:xfrm>
          <a:prstGeom prst="rect">
            <a:avLst/>
          </a:prstGeom>
        </p:spPr>
      </p:pic>
      <p:pic>
        <p:nvPicPr>
          <p:cNvPr id="5" name="Picture 4"/>
          <p:cNvPicPr/>
          <p:nvPr/>
        </p:nvPicPr>
        <p:blipFill>
          <a:blip r:embed="rId3"/>
          <a:stretch>
            <a:fillRect/>
          </a:stretch>
        </p:blipFill>
        <p:spPr>
          <a:xfrm>
            <a:off x="6681787" y="1735465"/>
            <a:ext cx="4314825" cy="4582160"/>
          </a:xfrm>
          <a:prstGeom prst="rect">
            <a:avLst/>
          </a:prstGeom>
        </p:spPr>
      </p:pic>
      <p:pic>
        <p:nvPicPr>
          <p:cNvPr id="6" name="Picture 5"/>
          <p:cNvPicPr>
            <a:picLocks noChangeAspect="1"/>
          </p:cNvPicPr>
          <p:nvPr/>
        </p:nvPicPr>
        <p:blipFill>
          <a:blip r:embed="rId4"/>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392615515"/>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5584" y="6002578"/>
            <a:ext cx="6096000" cy="421847"/>
          </a:xfrm>
          <a:prstGeom prst="rect">
            <a:avLst/>
          </a:prstGeom>
        </p:spPr>
        <p:txBody>
          <a:bodyPr>
            <a:spAutoFit/>
          </a:bodyPr>
          <a:lstStyle/>
          <a:p>
            <a:pPr algn="just">
              <a:lnSpc>
                <a:spcPct val="130000"/>
              </a:lnSpc>
              <a:spcBef>
                <a:spcPts val="600"/>
              </a:spcBef>
              <a:spcAft>
                <a:spcPts val="600"/>
              </a:spcAft>
            </a:pPr>
            <a:r>
              <a:rPr lang="en-US" i="1">
                <a:latin typeface="Times New Roman" panose="02020603050405020304" pitchFamily="18" charset="0"/>
                <a:cs typeface="Times New Roman" panose="02020603050405020304" pitchFamily="18" charset="0"/>
              </a:rPr>
              <a:t>Biểu đồ hoạt động tra từ.</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514698" y="1524720"/>
            <a:ext cx="4738620" cy="4393051"/>
          </a:xfrm>
          <a:prstGeom prst="rect">
            <a:avLst/>
          </a:prstGeom>
        </p:spPr>
      </p:pic>
      <p:pic>
        <p:nvPicPr>
          <p:cNvPr id="4" name="Picture 3"/>
          <p:cNvPicPr/>
          <p:nvPr/>
        </p:nvPicPr>
        <p:blipFill>
          <a:blip r:embed="rId3"/>
          <a:stretch>
            <a:fillRect/>
          </a:stretch>
        </p:blipFill>
        <p:spPr>
          <a:xfrm>
            <a:off x="5660246" y="1524720"/>
            <a:ext cx="5758815" cy="4477858"/>
          </a:xfrm>
          <a:prstGeom prst="rect">
            <a:avLst/>
          </a:prstGeom>
        </p:spPr>
      </p:pic>
      <p:sp>
        <p:nvSpPr>
          <p:cNvPr id="5" name="Rectangle 4"/>
          <p:cNvSpPr/>
          <p:nvPr/>
        </p:nvSpPr>
        <p:spPr>
          <a:xfrm>
            <a:off x="7331584" y="6002578"/>
            <a:ext cx="6096000" cy="421847"/>
          </a:xfrm>
          <a:prstGeom prst="rect">
            <a:avLst/>
          </a:prstGeom>
        </p:spPr>
        <p:txBody>
          <a:bodyPr>
            <a:spAutoFit/>
          </a:bodyPr>
          <a:lstStyle/>
          <a:p>
            <a:pPr algn="just">
              <a:lnSpc>
                <a:spcPct val="130000"/>
              </a:lnSpc>
              <a:spcBef>
                <a:spcPts val="600"/>
              </a:spcBef>
              <a:spcAft>
                <a:spcPts val="600"/>
              </a:spcAft>
            </a:pPr>
            <a:r>
              <a:rPr lang="en-US" i="1">
                <a:latin typeface="Times New Roman" panose="02020603050405020304" pitchFamily="18" charset="0"/>
                <a:cs typeface="Times New Roman" panose="02020603050405020304" pitchFamily="18" charset="0"/>
              </a:rPr>
              <a:t>Biểu đồ hoạt động ngữ pháp</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6" name="Rectangle 5"/>
          <p:cNvSpPr/>
          <p:nvPr/>
        </p:nvSpPr>
        <p:spPr>
          <a:xfrm>
            <a:off x="353334" y="1077397"/>
            <a:ext cx="6096000" cy="452496"/>
          </a:xfrm>
          <a:prstGeom prst="rect">
            <a:avLst/>
          </a:prstGeom>
        </p:spPr>
        <p:txBody>
          <a:bodyPr>
            <a:spAutoFit/>
          </a:bodyPr>
          <a:lstStyle/>
          <a:p>
            <a:pPr algn="just">
              <a:lnSpc>
                <a:spcPct val="130000"/>
              </a:lnSpc>
              <a:spcBef>
                <a:spcPts val="600"/>
              </a:spcBef>
              <a:spcAft>
                <a:spcPts val="600"/>
              </a:spcAft>
            </a:pPr>
            <a:r>
              <a:rPr lang="en-US" sz="2000" smtClean="0">
                <a:effectLst/>
                <a:latin typeface="Times New Roman" panose="02020603050405020304" pitchFamily="18" charset="0"/>
                <a:ea typeface="Arial" panose="020B0604020202020204" pitchFamily="34" charset="0"/>
                <a:cs typeface="Times New Roman" panose="02020603050405020304" pitchFamily="18" charset="0"/>
              </a:rPr>
              <a:t>3.2.2. Các biểu đồ hoạt động</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904340222"/>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814660" y="1002413"/>
            <a:ext cx="4805840" cy="4994181"/>
          </a:xfrm>
          <a:prstGeom prst="rect">
            <a:avLst/>
          </a:prstGeom>
        </p:spPr>
      </p:pic>
      <p:sp>
        <p:nvSpPr>
          <p:cNvPr id="3" name="Rectangle 2"/>
          <p:cNvSpPr/>
          <p:nvPr/>
        </p:nvSpPr>
        <p:spPr>
          <a:xfrm>
            <a:off x="1833313" y="6213481"/>
            <a:ext cx="6096000" cy="452432"/>
          </a:xfrm>
          <a:prstGeom prst="rect">
            <a:avLst/>
          </a:prstGeom>
        </p:spPr>
        <p:txBody>
          <a:bodyPr>
            <a:spAutoFit/>
          </a:bodyPr>
          <a:lstStyle/>
          <a:p>
            <a:pPr algn="just">
              <a:lnSpc>
                <a:spcPct val="130000"/>
              </a:lnSpc>
              <a:spcBef>
                <a:spcPts val="600"/>
              </a:spcBef>
              <a:spcAft>
                <a:spcPts val="600"/>
              </a:spcAft>
            </a:pPr>
            <a:r>
              <a:rPr lang="en-US" i="1">
                <a:latin typeface="Times New Roman" panose="02020603050405020304" pitchFamily="18" charset="0"/>
                <a:cs typeface="Times New Roman" panose="02020603050405020304" pitchFamily="18" charset="0"/>
              </a:rPr>
              <a:t>Biểu đồ hoạt động </a:t>
            </a:r>
            <a:r>
              <a:rPr lang="en-US" i="1" smtClean="0">
                <a:latin typeface="Times New Roman" panose="02020603050405020304" pitchFamily="18" charset="0"/>
                <a:cs typeface="Times New Roman" panose="02020603050405020304" pitchFamily="18" charset="0"/>
              </a:rPr>
              <a:t>xem từ vựng</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098783" y="559310"/>
            <a:ext cx="2041922" cy="540509"/>
          </a:xfrm>
          <a:prstGeom prst="rect">
            <a:avLst/>
          </a:prstGeom>
        </p:spPr>
      </p:pic>
      <p:pic>
        <p:nvPicPr>
          <p:cNvPr id="5" name="Picture 4"/>
          <p:cNvPicPr>
            <a:picLocks noChangeAspect="1"/>
          </p:cNvPicPr>
          <p:nvPr/>
        </p:nvPicPr>
        <p:blipFill>
          <a:blip r:embed="rId4"/>
          <a:stretch>
            <a:fillRect/>
          </a:stretch>
        </p:blipFill>
        <p:spPr>
          <a:xfrm>
            <a:off x="1098783" y="1002413"/>
            <a:ext cx="5147749" cy="4994181"/>
          </a:xfrm>
          <a:prstGeom prst="rect">
            <a:avLst/>
          </a:prstGeom>
        </p:spPr>
      </p:pic>
      <p:sp>
        <p:nvSpPr>
          <p:cNvPr id="6" name="Rectangle 5"/>
          <p:cNvSpPr/>
          <p:nvPr/>
        </p:nvSpPr>
        <p:spPr>
          <a:xfrm>
            <a:off x="7525453" y="6323703"/>
            <a:ext cx="6096000" cy="421847"/>
          </a:xfrm>
          <a:prstGeom prst="rect">
            <a:avLst/>
          </a:prstGeom>
        </p:spPr>
        <p:txBody>
          <a:bodyPr>
            <a:spAutoFit/>
          </a:bodyPr>
          <a:lstStyle/>
          <a:p>
            <a:pPr algn="just">
              <a:lnSpc>
                <a:spcPct val="130000"/>
              </a:lnSpc>
              <a:spcBef>
                <a:spcPts val="600"/>
              </a:spcBef>
              <a:spcAft>
                <a:spcPts val="600"/>
              </a:spcAft>
            </a:pPr>
            <a:r>
              <a:rPr lang="en-US" i="1">
                <a:latin typeface="Times New Roman" panose="02020603050405020304" pitchFamily="18" charset="0"/>
                <a:cs typeface="Times New Roman" panose="02020603050405020304" pitchFamily="18" charset="0"/>
              </a:rPr>
              <a:t>Biểu đồ hoạt động làm bài kiểm tra</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331684995"/>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3668" y="1013432"/>
            <a:ext cx="6096000" cy="492443"/>
          </a:xfrm>
          <a:prstGeom prst="rect">
            <a:avLst/>
          </a:prstGeom>
        </p:spPr>
        <p:txBody>
          <a:bodyPr>
            <a:spAutoFit/>
          </a:bodyPr>
          <a:lstStyle/>
          <a:p>
            <a:pPr algn="just">
              <a:lnSpc>
                <a:spcPct val="130000"/>
              </a:lnSpc>
              <a:spcBef>
                <a:spcPts val="600"/>
              </a:spcBef>
              <a:spcAft>
                <a:spcPts val="600"/>
              </a:spcAft>
            </a:pPr>
            <a:r>
              <a:rPr lang="en-US" sz="2000" smtClean="0">
                <a:latin typeface="Times New Roman" panose="02020603050405020304" pitchFamily="18" charset="0"/>
                <a:cs typeface="Times New Roman" panose="02020603050405020304" pitchFamily="18" charset="0"/>
              </a:rPr>
              <a:t>3.2.3. Các biểu đồ tuần tự.</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3" name="Picture 2"/>
          <p:cNvPicPr/>
          <p:nvPr/>
        </p:nvPicPr>
        <p:blipFill>
          <a:blip r:embed="rId3"/>
          <a:stretch>
            <a:fillRect/>
          </a:stretch>
        </p:blipFill>
        <p:spPr>
          <a:xfrm>
            <a:off x="363668" y="1658471"/>
            <a:ext cx="5757545" cy="4123182"/>
          </a:xfrm>
          <a:prstGeom prst="rect">
            <a:avLst/>
          </a:prstGeom>
        </p:spPr>
      </p:pic>
      <p:pic>
        <p:nvPicPr>
          <p:cNvPr id="4" name="Picture 3"/>
          <p:cNvPicPr/>
          <p:nvPr/>
        </p:nvPicPr>
        <p:blipFill>
          <a:blip r:embed="rId4"/>
          <a:stretch>
            <a:fillRect/>
          </a:stretch>
        </p:blipFill>
        <p:spPr>
          <a:xfrm>
            <a:off x="6290868" y="1783976"/>
            <a:ext cx="5758815" cy="3648635"/>
          </a:xfrm>
          <a:prstGeom prst="rect">
            <a:avLst/>
          </a:prstGeom>
        </p:spPr>
      </p:pic>
      <p:sp>
        <p:nvSpPr>
          <p:cNvPr id="5" name="Rectangle 4"/>
          <p:cNvSpPr/>
          <p:nvPr/>
        </p:nvSpPr>
        <p:spPr>
          <a:xfrm>
            <a:off x="7509642" y="5919789"/>
            <a:ext cx="2970099" cy="369332"/>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Biểu đồ tuần tự học ngữ pháp</a:t>
            </a:r>
          </a:p>
        </p:txBody>
      </p:sp>
      <p:sp>
        <p:nvSpPr>
          <p:cNvPr id="6" name="Rectangle 5"/>
          <p:cNvSpPr/>
          <p:nvPr/>
        </p:nvSpPr>
        <p:spPr>
          <a:xfrm>
            <a:off x="1554604" y="5899499"/>
            <a:ext cx="2856031" cy="369332"/>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Biểu đồ tuần tự dịch văn bản</a:t>
            </a:r>
          </a:p>
        </p:txBody>
      </p:sp>
      <p:pic>
        <p:nvPicPr>
          <p:cNvPr id="7" name="Picture 6"/>
          <p:cNvPicPr>
            <a:picLocks noChangeAspect="1"/>
          </p:cNvPicPr>
          <p:nvPr/>
        </p:nvPicPr>
        <p:blipFill>
          <a:blip r:embed="rId5"/>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596287585"/>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任意多边形 40"/>
          <p:cNvSpPr/>
          <p:nvPr/>
        </p:nvSpPr>
        <p:spPr>
          <a:xfrm rot="5400000" flipH="1" flipV="1">
            <a:off x="10128178" y="446654"/>
            <a:ext cx="2511551" cy="1618244"/>
          </a:xfrm>
          <a:custGeom>
            <a:avLst/>
            <a:gdLst>
              <a:gd name="connsiteX0" fmla="*/ 956001 w 1912002"/>
              <a:gd name="connsiteY0" fmla="*/ 0 h 1231942"/>
              <a:gd name="connsiteX1" fmla="*/ 1912002 w 1912002"/>
              <a:gd name="connsiteY1" fmla="*/ 956001 h 1231942"/>
              <a:gd name="connsiteX2" fmla="*/ 1892580 w 1912002"/>
              <a:gd name="connsiteY2" fmla="*/ 1148669 h 1231942"/>
              <a:gd name="connsiteX3" fmla="*/ 1866730 w 1912002"/>
              <a:gd name="connsiteY3" fmla="*/ 1231942 h 1231942"/>
              <a:gd name="connsiteX4" fmla="*/ 1374268 w 1912002"/>
              <a:gd name="connsiteY4" fmla="*/ 1231942 h 1231942"/>
              <a:gd name="connsiteX5" fmla="*/ 1418090 w 1912002"/>
              <a:gd name="connsiteY5" fmla="*/ 1151207 h 1231942"/>
              <a:gd name="connsiteX6" fmla="*/ 1457500 w 1912002"/>
              <a:gd name="connsiteY6" fmla="*/ 956001 h 1231942"/>
              <a:gd name="connsiteX7" fmla="*/ 956001 w 1912002"/>
              <a:gd name="connsiteY7" fmla="*/ 454502 h 1231942"/>
              <a:gd name="connsiteX8" fmla="*/ 454502 w 1912002"/>
              <a:gd name="connsiteY8" fmla="*/ 956001 h 1231942"/>
              <a:gd name="connsiteX9" fmla="*/ 493913 w 1912002"/>
              <a:gd name="connsiteY9" fmla="*/ 1151207 h 1231942"/>
              <a:gd name="connsiteX10" fmla="*/ 537734 w 1912002"/>
              <a:gd name="connsiteY10" fmla="*/ 1231942 h 1231942"/>
              <a:gd name="connsiteX11" fmla="*/ 45272 w 1912002"/>
              <a:gd name="connsiteY11" fmla="*/ 1231942 h 1231942"/>
              <a:gd name="connsiteX12" fmla="*/ 19423 w 1912002"/>
              <a:gd name="connsiteY12" fmla="*/ 1148669 h 1231942"/>
              <a:gd name="connsiteX13" fmla="*/ 0 w 1912002"/>
              <a:gd name="connsiteY13" fmla="*/ 956001 h 1231942"/>
              <a:gd name="connsiteX14" fmla="*/ 956001 w 1912002"/>
              <a:gd name="connsiteY14" fmla="*/ 0 h 123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2002" h="1231942">
                <a:moveTo>
                  <a:pt x="956001" y="0"/>
                </a:moveTo>
                <a:cubicBezTo>
                  <a:pt x="1483986" y="0"/>
                  <a:pt x="1912002" y="428016"/>
                  <a:pt x="1912002" y="956001"/>
                </a:cubicBezTo>
                <a:cubicBezTo>
                  <a:pt x="1912002" y="1021999"/>
                  <a:pt x="1905315" y="1086436"/>
                  <a:pt x="1892580" y="1148669"/>
                </a:cubicBezTo>
                <a:lnTo>
                  <a:pt x="1866730" y="1231942"/>
                </a:lnTo>
                <a:lnTo>
                  <a:pt x="1374268" y="1231942"/>
                </a:lnTo>
                <a:lnTo>
                  <a:pt x="1418090" y="1151207"/>
                </a:lnTo>
                <a:cubicBezTo>
                  <a:pt x="1443467" y="1091209"/>
                  <a:pt x="1457500" y="1025244"/>
                  <a:pt x="1457500" y="956001"/>
                </a:cubicBezTo>
                <a:cubicBezTo>
                  <a:pt x="1457500" y="679031"/>
                  <a:pt x="1232971" y="454502"/>
                  <a:pt x="956001" y="454502"/>
                </a:cubicBezTo>
                <a:cubicBezTo>
                  <a:pt x="679031" y="454502"/>
                  <a:pt x="454502" y="679031"/>
                  <a:pt x="454502" y="956001"/>
                </a:cubicBezTo>
                <a:cubicBezTo>
                  <a:pt x="454502" y="1025244"/>
                  <a:pt x="468535" y="1091209"/>
                  <a:pt x="493913" y="1151207"/>
                </a:cubicBezTo>
                <a:lnTo>
                  <a:pt x="537734" y="1231942"/>
                </a:lnTo>
                <a:lnTo>
                  <a:pt x="45272" y="1231942"/>
                </a:lnTo>
                <a:lnTo>
                  <a:pt x="19423" y="1148669"/>
                </a:lnTo>
                <a:cubicBezTo>
                  <a:pt x="6688" y="1086436"/>
                  <a:pt x="0" y="1021999"/>
                  <a:pt x="0" y="956001"/>
                </a:cubicBezTo>
                <a:cubicBezTo>
                  <a:pt x="0" y="428016"/>
                  <a:pt x="428016" y="0"/>
                  <a:pt x="9560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7" name="PA_pa_     _2">
            <a:extLst>
              <a:ext uri="{FF2B5EF4-FFF2-40B4-BE49-F238E27FC236}">
                <a16:creationId xmlns:a16="http://schemas.microsoft.com/office/drawing/2014/main" xmlns="" id="{89154518-E694-492B-80CE-C17EDE5FD0DC}"/>
              </a:ext>
            </a:extLst>
          </p:cNvPr>
          <p:cNvSpPr txBox="1"/>
          <p:nvPr>
            <p:custDataLst>
              <p:tags r:id="rId1"/>
            </p:custDataLst>
          </p:nvPr>
        </p:nvSpPr>
        <p:spPr>
          <a:xfrm>
            <a:off x="1781539" y="2443019"/>
            <a:ext cx="10692693" cy="696973"/>
          </a:xfrm>
          <a:prstGeom prst="rect">
            <a:avLst/>
          </a:prstGeom>
          <a:noFill/>
        </p:spPr>
        <p:txBody>
          <a:bodyPr wrap="square" lIns="80632" tIns="40316" rIns="80632" bIns="40316" rtlCol="0">
            <a:spAutoFit/>
          </a:bodyPr>
          <a:lstStyle/>
          <a:p>
            <a:r>
              <a:rPr lang="en-US" altLang="zh-CN" sz="4000" smtClean="0">
                <a:solidFill>
                  <a:schemeClr val="tx1">
                    <a:lumMod val="65000"/>
                    <a:lumOff val="35000"/>
                  </a:schemeClr>
                </a:solidFill>
                <a:latin typeface="思源黑体 CN Heavy" panose="020B0A00000000000000" pitchFamily="34" charset="-122"/>
                <a:ea typeface="思源黑体 CN Heavy" panose="020B0A00000000000000" pitchFamily="34" charset="-122"/>
              </a:rPr>
              <a:t>CHƯƠNG IV. THIẾT KẾ CƠ SỞ DỮ LIỆU</a:t>
            </a:r>
            <a:endParaRPr lang="zh-CN" altLang="en-US" sz="4000" dirty="0">
              <a:solidFill>
                <a:schemeClr val="tx1">
                  <a:lumMod val="65000"/>
                  <a:lumOff val="35000"/>
                </a:scheme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553459551"/>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iterate type="lt">
                                    <p:tmPct val="1000"/>
                                  </p:iterate>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8441" y="999556"/>
            <a:ext cx="6096000" cy="668645"/>
          </a:xfrm>
          <a:prstGeom prst="rect">
            <a:avLst/>
          </a:prstGeom>
        </p:spPr>
        <p:txBody>
          <a:bodyPr>
            <a:spAutoFit/>
          </a:bodyPr>
          <a:lstStyle/>
          <a:p>
            <a:pPr algn="just">
              <a:lnSpc>
                <a:spcPct val="130000"/>
              </a:lnSpc>
              <a:spcBef>
                <a:spcPts val="600"/>
              </a:spcBef>
              <a:spcAft>
                <a:spcPts val="600"/>
              </a:spcAft>
            </a:pPr>
            <a:r>
              <a:rPr lang="en-US" sz="3200" smtClean="0">
                <a:latin typeface="Times New Roman" panose="02020603050405020304" pitchFamily="18" charset="0"/>
                <a:cs typeface="Times New Roman" panose="02020603050405020304" pitchFamily="18" charset="0"/>
              </a:rPr>
              <a:t>4.1. Bảng dữ liệu</a:t>
            </a:r>
            <a:endParaRPr lang="en-US" sz="320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3" name="Rectangle 2"/>
          <p:cNvSpPr/>
          <p:nvPr/>
        </p:nvSpPr>
        <p:spPr>
          <a:xfrm>
            <a:off x="1312557" y="5169015"/>
            <a:ext cx="6096000" cy="524567"/>
          </a:xfrm>
          <a:prstGeom prst="rect">
            <a:avLst/>
          </a:prstGeom>
        </p:spPr>
        <p:txBody>
          <a:bodyPr>
            <a:spAutoFit/>
          </a:bodyPr>
          <a:lstStyle/>
          <a:p>
            <a:pPr algn="just">
              <a:lnSpc>
                <a:spcPct val="130000"/>
              </a:lnSpc>
              <a:spcBef>
                <a:spcPts val="600"/>
              </a:spcBef>
              <a:spcAft>
                <a:spcPts val="600"/>
              </a:spcAft>
            </a:pPr>
            <a:r>
              <a:rPr lang="en-US" sz="2400" i="1">
                <a:latin typeface="Times New Roman" panose="02020603050405020304" pitchFamily="18" charset="0"/>
                <a:cs typeface="Times New Roman" panose="02020603050405020304" pitchFamily="18" charset="0"/>
              </a:rPr>
              <a:t>Bảng cơ sở dữ liệu kiểm tra</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p:cNvPicPr/>
          <p:nvPr/>
        </p:nvPicPr>
        <p:blipFill>
          <a:blip r:embed="rId3"/>
          <a:stretch>
            <a:fillRect/>
          </a:stretch>
        </p:blipFill>
        <p:spPr>
          <a:xfrm>
            <a:off x="268441" y="1740022"/>
            <a:ext cx="5758815" cy="3226425"/>
          </a:xfrm>
          <a:prstGeom prst="rect">
            <a:avLst/>
          </a:prstGeom>
        </p:spPr>
      </p:pic>
      <p:pic>
        <p:nvPicPr>
          <p:cNvPr id="5" name="Picture 4"/>
          <p:cNvPicPr/>
          <p:nvPr/>
        </p:nvPicPr>
        <p:blipFill>
          <a:blip r:embed="rId4"/>
          <a:stretch>
            <a:fillRect/>
          </a:stretch>
        </p:blipFill>
        <p:spPr>
          <a:xfrm>
            <a:off x="6212040" y="1239542"/>
            <a:ext cx="5758815" cy="3911600"/>
          </a:xfrm>
          <a:prstGeom prst="rect">
            <a:avLst/>
          </a:prstGeom>
        </p:spPr>
      </p:pic>
      <p:sp>
        <p:nvSpPr>
          <p:cNvPr id="6" name="Rectangle 5"/>
          <p:cNvSpPr/>
          <p:nvPr/>
        </p:nvSpPr>
        <p:spPr>
          <a:xfrm>
            <a:off x="7245954" y="5169015"/>
            <a:ext cx="6096000" cy="524567"/>
          </a:xfrm>
          <a:prstGeom prst="rect">
            <a:avLst/>
          </a:prstGeom>
        </p:spPr>
        <p:txBody>
          <a:bodyPr>
            <a:spAutoFit/>
          </a:bodyPr>
          <a:lstStyle/>
          <a:p>
            <a:pPr algn="just">
              <a:lnSpc>
                <a:spcPct val="130000"/>
              </a:lnSpc>
              <a:spcBef>
                <a:spcPts val="600"/>
              </a:spcBef>
              <a:spcAft>
                <a:spcPts val="600"/>
              </a:spcAft>
            </a:pPr>
            <a:r>
              <a:rPr lang="en-US" sz="2400" i="1">
                <a:latin typeface="Times New Roman" panose="02020603050405020304" pitchFamily="18" charset="0"/>
                <a:cs typeface="Times New Roman" panose="02020603050405020304" pitchFamily="18" charset="0"/>
              </a:rPr>
              <a:t>Bảng cơ sở dữ liệu ngữ pháp</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7" name="Picture 6"/>
          <p:cNvPicPr>
            <a:picLocks noChangeAspect="1"/>
          </p:cNvPicPr>
          <p:nvPr/>
        </p:nvPicPr>
        <p:blipFill>
          <a:blip r:embed="rId5"/>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2349355191"/>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任意多边形 40"/>
          <p:cNvSpPr/>
          <p:nvPr/>
        </p:nvSpPr>
        <p:spPr>
          <a:xfrm rot="5400000" flipH="1" flipV="1">
            <a:off x="10128178" y="446654"/>
            <a:ext cx="2511551" cy="1618244"/>
          </a:xfrm>
          <a:custGeom>
            <a:avLst/>
            <a:gdLst>
              <a:gd name="connsiteX0" fmla="*/ 956001 w 1912002"/>
              <a:gd name="connsiteY0" fmla="*/ 0 h 1231942"/>
              <a:gd name="connsiteX1" fmla="*/ 1912002 w 1912002"/>
              <a:gd name="connsiteY1" fmla="*/ 956001 h 1231942"/>
              <a:gd name="connsiteX2" fmla="*/ 1892580 w 1912002"/>
              <a:gd name="connsiteY2" fmla="*/ 1148669 h 1231942"/>
              <a:gd name="connsiteX3" fmla="*/ 1866730 w 1912002"/>
              <a:gd name="connsiteY3" fmla="*/ 1231942 h 1231942"/>
              <a:gd name="connsiteX4" fmla="*/ 1374268 w 1912002"/>
              <a:gd name="connsiteY4" fmla="*/ 1231942 h 1231942"/>
              <a:gd name="connsiteX5" fmla="*/ 1418090 w 1912002"/>
              <a:gd name="connsiteY5" fmla="*/ 1151207 h 1231942"/>
              <a:gd name="connsiteX6" fmla="*/ 1457500 w 1912002"/>
              <a:gd name="connsiteY6" fmla="*/ 956001 h 1231942"/>
              <a:gd name="connsiteX7" fmla="*/ 956001 w 1912002"/>
              <a:gd name="connsiteY7" fmla="*/ 454502 h 1231942"/>
              <a:gd name="connsiteX8" fmla="*/ 454502 w 1912002"/>
              <a:gd name="connsiteY8" fmla="*/ 956001 h 1231942"/>
              <a:gd name="connsiteX9" fmla="*/ 493913 w 1912002"/>
              <a:gd name="connsiteY9" fmla="*/ 1151207 h 1231942"/>
              <a:gd name="connsiteX10" fmla="*/ 537734 w 1912002"/>
              <a:gd name="connsiteY10" fmla="*/ 1231942 h 1231942"/>
              <a:gd name="connsiteX11" fmla="*/ 45272 w 1912002"/>
              <a:gd name="connsiteY11" fmla="*/ 1231942 h 1231942"/>
              <a:gd name="connsiteX12" fmla="*/ 19423 w 1912002"/>
              <a:gd name="connsiteY12" fmla="*/ 1148669 h 1231942"/>
              <a:gd name="connsiteX13" fmla="*/ 0 w 1912002"/>
              <a:gd name="connsiteY13" fmla="*/ 956001 h 1231942"/>
              <a:gd name="connsiteX14" fmla="*/ 956001 w 1912002"/>
              <a:gd name="connsiteY14" fmla="*/ 0 h 123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2002" h="1231942">
                <a:moveTo>
                  <a:pt x="956001" y="0"/>
                </a:moveTo>
                <a:cubicBezTo>
                  <a:pt x="1483986" y="0"/>
                  <a:pt x="1912002" y="428016"/>
                  <a:pt x="1912002" y="956001"/>
                </a:cubicBezTo>
                <a:cubicBezTo>
                  <a:pt x="1912002" y="1021999"/>
                  <a:pt x="1905315" y="1086436"/>
                  <a:pt x="1892580" y="1148669"/>
                </a:cubicBezTo>
                <a:lnTo>
                  <a:pt x="1866730" y="1231942"/>
                </a:lnTo>
                <a:lnTo>
                  <a:pt x="1374268" y="1231942"/>
                </a:lnTo>
                <a:lnTo>
                  <a:pt x="1418090" y="1151207"/>
                </a:lnTo>
                <a:cubicBezTo>
                  <a:pt x="1443467" y="1091209"/>
                  <a:pt x="1457500" y="1025244"/>
                  <a:pt x="1457500" y="956001"/>
                </a:cubicBezTo>
                <a:cubicBezTo>
                  <a:pt x="1457500" y="679031"/>
                  <a:pt x="1232971" y="454502"/>
                  <a:pt x="956001" y="454502"/>
                </a:cubicBezTo>
                <a:cubicBezTo>
                  <a:pt x="679031" y="454502"/>
                  <a:pt x="454502" y="679031"/>
                  <a:pt x="454502" y="956001"/>
                </a:cubicBezTo>
                <a:cubicBezTo>
                  <a:pt x="454502" y="1025244"/>
                  <a:pt x="468535" y="1091209"/>
                  <a:pt x="493913" y="1151207"/>
                </a:cubicBezTo>
                <a:lnTo>
                  <a:pt x="537734" y="1231942"/>
                </a:lnTo>
                <a:lnTo>
                  <a:pt x="45272" y="1231942"/>
                </a:lnTo>
                <a:lnTo>
                  <a:pt x="19423" y="1148669"/>
                </a:lnTo>
                <a:cubicBezTo>
                  <a:pt x="6688" y="1086436"/>
                  <a:pt x="0" y="1021999"/>
                  <a:pt x="0" y="956001"/>
                </a:cubicBezTo>
                <a:cubicBezTo>
                  <a:pt x="0" y="428016"/>
                  <a:pt x="428016" y="0"/>
                  <a:pt x="9560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19" name="矩形 18"/>
          <p:cNvSpPr/>
          <p:nvPr/>
        </p:nvSpPr>
        <p:spPr>
          <a:xfrm flipH="1">
            <a:off x="1345760" y="766010"/>
            <a:ext cx="3902350" cy="830997"/>
          </a:xfrm>
          <a:prstGeom prst="rect">
            <a:avLst/>
          </a:prstGeom>
        </p:spPr>
        <p:txBody>
          <a:bodyPr wrap="none">
            <a:spAutoFit/>
          </a:bodyPr>
          <a:lstStyle/>
          <a:p>
            <a:r>
              <a:rPr lang="en-US" altLang="zh-CN" sz="4800" b="1" smtClean="0">
                <a:solidFill>
                  <a:schemeClr val="accent1"/>
                </a:solidFill>
                <a:latin typeface="思源黑体 CN Heavy" panose="020B0A00000000000000" pitchFamily="34" charset="-122"/>
                <a:ea typeface="思源黑体 CN Heavy" panose="020B0A00000000000000" pitchFamily="34" charset="-122"/>
              </a:rPr>
              <a:t>TỔNG QUÁT</a:t>
            </a:r>
            <a:endParaRPr lang="zh-CN" altLang="en-US" sz="4800" b="1" dirty="0">
              <a:solidFill>
                <a:schemeClr val="accent1"/>
              </a:solidFill>
              <a:latin typeface="思源黑体 CN Heavy" panose="020B0A00000000000000" pitchFamily="34" charset="-122"/>
              <a:ea typeface="思源黑体 CN Heavy" panose="020B0A00000000000000" pitchFamily="34" charset="-122"/>
            </a:endParaRPr>
          </a:p>
        </p:txBody>
      </p:sp>
      <p:grpSp>
        <p:nvGrpSpPr>
          <p:cNvPr id="21" name="组合 20"/>
          <p:cNvGrpSpPr/>
          <p:nvPr/>
        </p:nvGrpSpPr>
        <p:grpSpPr>
          <a:xfrm>
            <a:off x="1442878" y="2000372"/>
            <a:ext cx="4462318" cy="602405"/>
            <a:chOff x="4793728" y="1533400"/>
            <a:chExt cx="3592262" cy="602405"/>
          </a:xfrm>
        </p:grpSpPr>
        <p:sp>
          <p:nvSpPr>
            <p:cNvPr id="22" name="pa_     _1"/>
            <p:cNvSpPr/>
            <p:nvPr>
              <p:custDataLst>
                <p:tags r:id="rId21"/>
              </p:custDataLst>
            </p:nvPr>
          </p:nvSpPr>
          <p:spPr>
            <a:xfrm>
              <a:off x="4927601" y="1565443"/>
              <a:ext cx="3458389" cy="537053"/>
            </a:xfrm>
            <a:prstGeom prst="roundRect">
              <a:avLst/>
            </a:prstGeom>
            <a:noFill/>
            <a:ln w="12700">
              <a:solidFill>
                <a:schemeClr val="accent2"/>
              </a:solid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24" name="pa_     _17"/>
            <p:cNvSpPr>
              <a:spLocks noChangeArrowheads="1"/>
            </p:cNvSpPr>
            <p:nvPr>
              <p:custDataLst>
                <p:tags r:id="rId22"/>
              </p:custDataLst>
            </p:nvPr>
          </p:nvSpPr>
          <p:spPr bwMode="gray">
            <a:xfrm>
              <a:off x="6032165" y="1605262"/>
              <a:ext cx="2353824" cy="442589"/>
            </a:xfrm>
            <a:prstGeom prst="roundRect">
              <a:avLst/>
            </a:prstGeom>
            <a:noFill/>
            <a:ln>
              <a:noFill/>
            </a:ln>
          </p:spPr>
          <p:txBody>
            <a:bodyPr wrap="square" lIns="121844" tIns="60922" rIns="121844" bIns="60922">
              <a:spAutoFit/>
            </a:bodyPr>
            <a:lstStyle/>
            <a:p>
              <a:r>
                <a:rPr lang="en-US" altLang="zh-CN" b="1" smtClean="0">
                  <a:solidFill>
                    <a:schemeClr val="tx1">
                      <a:lumMod val="65000"/>
                      <a:lumOff val="35000"/>
                    </a:schemeClr>
                  </a:solidFill>
                  <a:latin typeface="思源黑体 CN Medium" panose="020B0600000000000000" pitchFamily="34" charset="-122"/>
                  <a:ea typeface="思源黑体 CN Medium" panose="020B0600000000000000" pitchFamily="34" charset="-122"/>
                </a:rPr>
                <a:t>Tổng quan đề tài</a:t>
              </a:r>
              <a:endParaRPr lang="zh-CN" alt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25" name="pa_     _19"/>
            <p:cNvSpPr/>
            <p:nvPr>
              <p:custDataLst>
                <p:tags r:id="rId23"/>
              </p:custDataLst>
            </p:nvPr>
          </p:nvSpPr>
          <p:spPr>
            <a:xfrm>
              <a:off x="4793728" y="1533400"/>
              <a:ext cx="845027" cy="601141"/>
            </a:xfrm>
            <a:prstGeom prst="roundRect">
              <a:avLst/>
            </a:prstGeom>
            <a:solidFill>
              <a:schemeClr val="accent1"/>
            </a:soli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26" name="pa_     _24"/>
            <p:cNvSpPr>
              <a:spLocks noChangeArrowheads="1"/>
            </p:cNvSpPr>
            <p:nvPr>
              <p:custDataLst>
                <p:tags r:id="rId24"/>
              </p:custDataLst>
            </p:nvPr>
          </p:nvSpPr>
          <p:spPr bwMode="auto">
            <a:xfrm>
              <a:off x="5026317" y="1605262"/>
              <a:ext cx="404878" cy="53054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rPr>
                <a:t>1</a:t>
              </a:r>
              <a:endParaRPr lang="zh-CN" altLang="en-US"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endParaRPr>
            </a:p>
          </p:txBody>
        </p:sp>
      </p:grpSp>
      <p:grpSp>
        <p:nvGrpSpPr>
          <p:cNvPr id="27" name="组合 26"/>
          <p:cNvGrpSpPr/>
          <p:nvPr/>
        </p:nvGrpSpPr>
        <p:grpSpPr>
          <a:xfrm>
            <a:off x="1442877" y="2894401"/>
            <a:ext cx="4662090" cy="601898"/>
            <a:chOff x="4793728" y="2486158"/>
            <a:chExt cx="3753085" cy="601898"/>
          </a:xfrm>
        </p:grpSpPr>
        <p:sp>
          <p:nvSpPr>
            <p:cNvPr id="28" name="pa_     _2"/>
            <p:cNvSpPr/>
            <p:nvPr>
              <p:custDataLst>
                <p:tags r:id="rId17"/>
              </p:custDataLst>
            </p:nvPr>
          </p:nvSpPr>
          <p:spPr>
            <a:xfrm>
              <a:off x="4927601" y="2518201"/>
              <a:ext cx="3458390" cy="537053"/>
            </a:xfrm>
            <a:prstGeom prst="roundRect">
              <a:avLst/>
            </a:prstGeom>
            <a:noFill/>
            <a:ln w="12700">
              <a:solidFill>
                <a:schemeClr val="accent2"/>
              </a:solid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29" name="pa_     _14"/>
            <p:cNvSpPr>
              <a:spLocks noChangeArrowheads="1"/>
            </p:cNvSpPr>
            <p:nvPr>
              <p:custDataLst>
                <p:tags r:id="rId18"/>
              </p:custDataLst>
            </p:nvPr>
          </p:nvSpPr>
          <p:spPr bwMode="gray">
            <a:xfrm>
              <a:off x="6032166" y="2543836"/>
              <a:ext cx="2514647" cy="442589"/>
            </a:xfrm>
            <a:prstGeom prst="roundRect">
              <a:avLst/>
            </a:prstGeom>
            <a:noFill/>
            <a:ln>
              <a:noFill/>
            </a:ln>
          </p:spPr>
          <p:txBody>
            <a:bodyPr wrap="square" lIns="121844" tIns="60922" rIns="121844" bIns="60922">
              <a:spAutoFit/>
            </a:bodyPr>
            <a:lstStyle/>
            <a:p>
              <a:r>
                <a:rPr lang="en-US" altLang="zh-CN" b="1" smtClean="0">
                  <a:solidFill>
                    <a:schemeClr val="tx1">
                      <a:lumMod val="65000"/>
                      <a:lumOff val="35000"/>
                    </a:schemeClr>
                  </a:solidFill>
                  <a:latin typeface="思源黑体 CN Medium" panose="020B0600000000000000" pitchFamily="34" charset="-122"/>
                  <a:ea typeface="思源黑体 CN Medium" panose="020B0600000000000000" pitchFamily="34" charset="-122"/>
                </a:rPr>
                <a:t>Khảo sát </a:t>
              </a:r>
              <a:r>
                <a:rPr lang="en-US" altLang="zh-CN" b="1" smtClean="0">
                  <a:solidFill>
                    <a:schemeClr val="tx1">
                      <a:lumMod val="65000"/>
                      <a:lumOff val="35000"/>
                    </a:schemeClr>
                  </a:solidFill>
                  <a:latin typeface="思源黑体 CN Medium" panose="020B0600000000000000" pitchFamily="34" charset="-122"/>
                  <a:ea typeface="思源黑体 CN Medium" panose="020B0600000000000000" pitchFamily="34" charset="-122"/>
                </a:rPr>
                <a:t>thực tế</a:t>
              </a:r>
              <a:endParaRPr lang="zh-CN" alt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30" name="pa_     _20"/>
            <p:cNvSpPr/>
            <p:nvPr>
              <p:custDataLst>
                <p:tags r:id="rId19"/>
              </p:custDataLst>
            </p:nvPr>
          </p:nvSpPr>
          <p:spPr>
            <a:xfrm>
              <a:off x="4793728" y="2486158"/>
              <a:ext cx="845027" cy="601141"/>
            </a:xfrm>
            <a:prstGeom prst="roundRect">
              <a:avLst/>
            </a:prstGeom>
            <a:solidFill>
              <a:schemeClr val="accent2"/>
            </a:soli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31" name="pa_     _25"/>
            <p:cNvSpPr>
              <a:spLocks noChangeArrowheads="1"/>
            </p:cNvSpPr>
            <p:nvPr>
              <p:custDataLst>
                <p:tags r:id="rId20"/>
              </p:custDataLst>
            </p:nvPr>
          </p:nvSpPr>
          <p:spPr bwMode="auto">
            <a:xfrm>
              <a:off x="5026317" y="2557513"/>
              <a:ext cx="404878" cy="53054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rPr>
                <a:t>2</a:t>
              </a:r>
              <a:endParaRPr lang="zh-CN" altLang="en-US"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endParaRPr>
            </a:p>
          </p:txBody>
        </p:sp>
      </p:grpSp>
      <p:grpSp>
        <p:nvGrpSpPr>
          <p:cNvPr id="33" name="组合 32"/>
          <p:cNvGrpSpPr/>
          <p:nvPr/>
        </p:nvGrpSpPr>
        <p:grpSpPr>
          <a:xfrm>
            <a:off x="1442878" y="3787923"/>
            <a:ext cx="4462316" cy="793057"/>
            <a:chOff x="4793728" y="3438916"/>
            <a:chExt cx="3592263" cy="793057"/>
          </a:xfrm>
        </p:grpSpPr>
        <p:sp>
          <p:nvSpPr>
            <p:cNvPr id="34" name="pa_     _3"/>
            <p:cNvSpPr/>
            <p:nvPr>
              <p:custDataLst>
                <p:tags r:id="rId13"/>
              </p:custDataLst>
            </p:nvPr>
          </p:nvSpPr>
          <p:spPr>
            <a:xfrm>
              <a:off x="4927601" y="3470958"/>
              <a:ext cx="3458390" cy="537053"/>
            </a:xfrm>
            <a:prstGeom prst="roundRect">
              <a:avLst/>
            </a:prstGeom>
            <a:noFill/>
            <a:ln w="12700">
              <a:solidFill>
                <a:schemeClr val="accent2"/>
              </a:solid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35" name="pa_     _15"/>
            <p:cNvSpPr>
              <a:spLocks noChangeArrowheads="1"/>
            </p:cNvSpPr>
            <p:nvPr>
              <p:custDataLst>
                <p:tags r:id="rId14"/>
              </p:custDataLst>
            </p:nvPr>
          </p:nvSpPr>
          <p:spPr bwMode="gray">
            <a:xfrm>
              <a:off x="6032165" y="3482917"/>
              <a:ext cx="2258539" cy="749056"/>
            </a:xfrm>
            <a:prstGeom prst="roundRect">
              <a:avLst/>
            </a:prstGeom>
            <a:noFill/>
            <a:ln>
              <a:noFill/>
            </a:ln>
          </p:spPr>
          <p:txBody>
            <a:bodyPr wrap="square" lIns="121844" tIns="60922" rIns="121844" bIns="60922">
              <a:spAutoFit/>
            </a:bodyPr>
            <a:lstStyle/>
            <a:p>
              <a:r>
                <a:rPr lang="en-US" altLang="zh-CN" b="1" smtClean="0">
                  <a:solidFill>
                    <a:schemeClr val="tx1">
                      <a:lumMod val="65000"/>
                      <a:lumOff val="35000"/>
                    </a:schemeClr>
                  </a:solidFill>
                  <a:latin typeface="思源黑体 CN Medium" panose="020B0600000000000000" pitchFamily="34" charset="-122"/>
                  <a:ea typeface="思源黑体 CN Medium" panose="020B0600000000000000" pitchFamily="34" charset="-122"/>
                </a:rPr>
                <a:t>Phân tích và thiết kế </a:t>
              </a:r>
              <a:endParaRPr lang="zh-CN" alt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36" name="pa_     _21"/>
            <p:cNvSpPr/>
            <p:nvPr>
              <p:custDataLst>
                <p:tags r:id="rId15"/>
              </p:custDataLst>
            </p:nvPr>
          </p:nvSpPr>
          <p:spPr>
            <a:xfrm>
              <a:off x="4793728" y="3438916"/>
              <a:ext cx="845027" cy="601141"/>
            </a:xfrm>
            <a:prstGeom prst="roundRect">
              <a:avLst/>
            </a:prstGeom>
            <a:solidFill>
              <a:schemeClr val="accent1"/>
            </a:soli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37" name="pa_     _26"/>
            <p:cNvSpPr>
              <a:spLocks noChangeArrowheads="1"/>
            </p:cNvSpPr>
            <p:nvPr>
              <p:custDataLst>
                <p:tags r:id="rId16"/>
              </p:custDataLst>
            </p:nvPr>
          </p:nvSpPr>
          <p:spPr bwMode="auto">
            <a:xfrm>
              <a:off x="5026317" y="3510315"/>
              <a:ext cx="404878" cy="53054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rPr>
                <a:t>3</a:t>
              </a:r>
              <a:endParaRPr lang="zh-CN" altLang="en-US"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endParaRPr>
            </a:p>
          </p:txBody>
        </p:sp>
      </p:grpSp>
      <p:grpSp>
        <p:nvGrpSpPr>
          <p:cNvPr id="44" name="组合 43"/>
          <p:cNvGrpSpPr/>
          <p:nvPr/>
        </p:nvGrpSpPr>
        <p:grpSpPr>
          <a:xfrm>
            <a:off x="6368380" y="2033771"/>
            <a:ext cx="4518962" cy="807378"/>
            <a:chOff x="4793728" y="4391673"/>
            <a:chExt cx="3592263" cy="807378"/>
          </a:xfrm>
        </p:grpSpPr>
        <p:sp>
          <p:nvSpPr>
            <p:cNvPr id="45" name="pa_     _4"/>
            <p:cNvSpPr/>
            <p:nvPr>
              <p:custDataLst>
                <p:tags r:id="rId9"/>
              </p:custDataLst>
            </p:nvPr>
          </p:nvSpPr>
          <p:spPr>
            <a:xfrm>
              <a:off x="4927601" y="4423716"/>
              <a:ext cx="3458390" cy="537053"/>
            </a:xfrm>
            <a:prstGeom prst="roundRect">
              <a:avLst/>
            </a:prstGeom>
            <a:noFill/>
            <a:ln w="12700">
              <a:solidFill>
                <a:schemeClr val="accent2"/>
              </a:solid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46" name="pa_     _16"/>
            <p:cNvSpPr>
              <a:spLocks noChangeArrowheads="1"/>
            </p:cNvSpPr>
            <p:nvPr>
              <p:custDataLst>
                <p:tags r:id="rId10"/>
              </p:custDataLst>
            </p:nvPr>
          </p:nvSpPr>
          <p:spPr bwMode="gray">
            <a:xfrm>
              <a:off x="6127451" y="4449995"/>
              <a:ext cx="2258539" cy="749056"/>
            </a:xfrm>
            <a:prstGeom prst="roundRect">
              <a:avLst/>
            </a:prstGeom>
            <a:noFill/>
            <a:ln>
              <a:noFill/>
            </a:ln>
          </p:spPr>
          <p:txBody>
            <a:bodyPr wrap="square" lIns="121844" tIns="60922" rIns="121844" bIns="60922">
              <a:spAutoFit/>
            </a:bodyPr>
            <a:lstStyle/>
            <a:p>
              <a:r>
                <a:rPr lang="en-US" altLang="zh-CN" b="1" smtClean="0">
                  <a:solidFill>
                    <a:schemeClr val="tx1">
                      <a:lumMod val="65000"/>
                      <a:lumOff val="35000"/>
                    </a:schemeClr>
                  </a:solidFill>
                  <a:latin typeface="思源黑体 CN Medium" panose="020B0600000000000000" pitchFamily="34" charset="-122"/>
                  <a:ea typeface="思源黑体 CN Medium" panose="020B0600000000000000" pitchFamily="34" charset="-122"/>
                </a:rPr>
                <a:t>Thiết kế cơ sở dữ liệu</a:t>
              </a:r>
              <a:endParaRPr lang="zh-CN" alt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47" name="pa_     _22"/>
            <p:cNvSpPr/>
            <p:nvPr>
              <p:custDataLst>
                <p:tags r:id="rId11"/>
              </p:custDataLst>
            </p:nvPr>
          </p:nvSpPr>
          <p:spPr>
            <a:xfrm>
              <a:off x="4793728" y="4391673"/>
              <a:ext cx="845027" cy="601141"/>
            </a:xfrm>
            <a:prstGeom prst="roundRect">
              <a:avLst/>
            </a:prstGeom>
            <a:solidFill>
              <a:schemeClr val="accent2"/>
            </a:soli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48" name="pa_     _27"/>
            <p:cNvSpPr>
              <a:spLocks noChangeArrowheads="1"/>
            </p:cNvSpPr>
            <p:nvPr>
              <p:custDataLst>
                <p:tags r:id="rId12"/>
              </p:custDataLst>
            </p:nvPr>
          </p:nvSpPr>
          <p:spPr bwMode="auto">
            <a:xfrm>
              <a:off x="5026317" y="4449995"/>
              <a:ext cx="404878" cy="53054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rPr>
                <a:t>4</a:t>
              </a:r>
              <a:endParaRPr lang="zh-CN" altLang="en-US"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endParaRPr>
            </a:p>
          </p:txBody>
        </p:sp>
      </p:grpSp>
      <p:grpSp>
        <p:nvGrpSpPr>
          <p:cNvPr id="49" name="组合 48"/>
          <p:cNvGrpSpPr/>
          <p:nvPr/>
        </p:nvGrpSpPr>
        <p:grpSpPr>
          <a:xfrm>
            <a:off x="6368380" y="2892961"/>
            <a:ext cx="4518961" cy="808174"/>
            <a:chOff x="4793728" y="5344431"/>
            <a:chExt cx="3592263" cy="808174"/>
          </a:xfrm>
        </p:grpSpPr>
        <p:sp>
          <p:nvSpPr>
            <p:cNvPr id="50" name="pa_     _5"/>
            <p:cNvSpPr/>
            <p:nvPr>
              <p:custDataLst>
                <p:tags r:id="rId5"/>
              </p:custDataLst>
            </p:nvPr>
          </p:nvSpPr>
          <p:spPr>
            <a:xfrm>
              <a:off x="4927601" y="5376473"/>
              <a:ext cx="3458390" cy="537053"/>
            </a:xfrm>
            <a:prstGeom prst="roundRect">
              <a:avLst/>
            </a:prstGeom>
            <a:noFill/>
            <a:ln w="12700">
              <a:solidFill>
                <a:schemeClr val="accent2"/>
              </a:solid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51" name="pa_     _18"/>
            <p:cNvSpPr>
              <a:spLocks noChangeArrowheads="1"/>
            </p:cNvSpPr>
            <p:nvPr>
              <p:custDataLst>
                <p:tags r:id="rId6"/>
              </p:custDataLst>
            </p:nvPr>
          </p:nvSpPr>
          <p:spPr bwMode="gray">
            <a:xfrm>
              <a:off x="6127451" y="5403549"/>
              <a:ext cx="2258539" cy="749056"/>
            </a:xfrm>
            <a:prstGeom prst="roundRect">
              <a:avLst/>
            </a:prstGeom>
            <a:noFill/>
            <a:ln>
              <a:noFill/>
            </a:ln>
          </p:spPr>
          <p:txBody>
            <a:bodyPr wrap="square" lIns="121844" tIns="60922" rIns="121844" bIns="60922">
              <a:spAutoFit/>
            </a:bodyPr>
            <a:lstStyle/>
            <a:p>
              <a:r>
                <a:rPr lang="en-US" altLang="zh-CN" b="1" smtClean="0">
                  <a:solidFill>
                    <a:schemeClr val="tx1">
                      <a:lumMod val="65000"/>
                      <a:lumOff val="35000"/>
                    </a:schemeClr>
                  </a:solidFill>
                  <a:latin typeface="思源黑体 CN Medium" panose="020B0600000000000000" pitchFamily="34" charset="-122"/>
                  <a:ea typeface="思源黑体 CN Medium" panose="020B0600000000000000" pitchFamily="34" charset="-122"/>
                </a:rPr>
                <a:t>Lập trình và kiểm thử</a:t>
              </a:r>
              <a:endParaRPr lang="zh-CN" alt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52" name="pa_     _23"/>
            <p:cNvSpPr/>
            <p:nvPr>
              <p:custDataLst>
                <p:tags r:id="rId7"/>
              </p:custDataLst>
            </p:nvPr>
          </p:nvSpPr>
          <p:spPr>
            <a:xfrm>
              <a:off x="4793728" y="5344431"/>
              <a:ext cx="845027" cy="601141"/>
            </a:xfrm>
            <a:prstGeom prst="roundRect">
              <a:avLst/>
            </a:prstGeom>
            <a:solidFill>
              <a:schemeClr val="accent1"/>
            </a:soli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53" name="pa_     _28"/>
            <p:cNvSpPr>
              <a:spLocks noChangeArrowheads="1"/>
            </p:cNvSpPr>
            <p:nvPr>
              <p:custDataLst>
                <p:tags r:id="rId8"/>
              </p:custDataLst>
            </p:nvPr>
          </p:nvSpPr>
          <p:spPr bwMode="auto">
            <a:xfrm>
              <a:off x="5026317" y="5395101"/>
              <a:ext cx="404878" cy="53054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rPr>
                <a:t>5</a:t>
              </a:r>
              <a:endParaRPr lang="zh-CN" altLang="en-US"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endParaRPr>
            </a:p>
          </p:txBody>
        </p:sp>
      </p:grpSp>
      <p:grpSp>
        <p:nvGrpSpPr>
          <p:cNvPr id="32" name="组合 43"/>
          <p:cNvGrpSpPr/>
          <p:nvPr/>
        </p:nvGrpSpPr>
        <p:grpSpPr>
          <a:xfrm>
            <a:off x="6368380" y="3720904"/>
            <a:ext cx="4518960" cy="807378"/>
            <a:chOff x="4793728" y="4391673"/>
            <a:chExt cx="3592263" cy="807378"/>
          </a:xfrm>
        </p:grpSpPr>
        <p:sp>
          <p:nvSpPr>
            <p:cNvPr id="38" name="pa_     _4"/>
            <p:cNvSpPr/>
            <p:nvPr>
              <p:custDataLst>
                <p:tags r:id="rId1"/>
              </p:custDataLst>
            </p:nvPr>
          </p:nvSpPr>
          <p:spPr>
            <a:xfrm>
              <a:off x="4927601" y="4423716"/>
              <a:ext cx="3458390" cy="537053"/>
            </a:xfrm>
            <a:prstGeom prst="roundRect">
              <a:avLst/>
            </a:prstGeom>
            <a:noFill/>
            <a:ln w="12700">
              <a:solidFill>
                <a:schemeClr val="accent2"/>
              </a:solid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39" name="pa_     _16"/>
            <p:cNvSpPr>
              <a:spLocks noChangeArrowheads="1"/>
            </p:cNvSpPr>
            <p:nvPr>
              <p:custDataLst>
                <p:tags r:id="rId2"/>
              </p:custDataLst>
            </p:nvPr>
          </p:nvSpPr>
          <p:spPr bwMode="gray">
            <a:xfrm>
              <a:off x="6127451" y="4449995"/>
              <a:ext cx="2258539" cy="749056"/>
            </a:xfrm>
            <a:prstGeom prst="roundRect">
              <a:avLst/>
            </a:prstGeom>
            <a:noFill/>
            <a:ln>
              <a:noFill/>
            </a:ln>
          </p:spPr>
          <p:txBody>
            <a:bodyPr wrap="square" lIns="121844" tIns="60922" rIns="121844" bIns="60922">
              <a:spAutoFit/>
            </a:bodyPr>
            <a:lstStyle/>
            <a:p>
              <a:r>
                <a:rPr lang="en-US" altLang="zh-CN" b="1" smtClean="0">
                  <a:solidFill>
                    <a:schemeClr val="tx1">
                      <a:lumMod val="65000"/>
                      <a:lumOff val="35000"/>
                    </a:schemeClr>
                  </a:solidFill>
                  <a:latin typeface="思源黑体 CN Medium" panose="020B0600000000000000" pitchFamily="34" charset="-122"/>
                  <a:ea typeface="思源黑体 CN Medium" panose="020B0600000000000000" pitchFamily="34" charset="-122"/>
                </a:rPr>
                <a:t>Nhận xét đánh giá</a:t>
              </a:r>
              <a:endParaRPr lang="zh-CN" altLang="en-US" b="1"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40" name="pa_     _22"/>
            <p:cNvSpPr/>
            <p:nvPr>
              <p:custDataLst>
                <p:tags r:id="rId3"/>
              </p:custDataLst>
            </p:nvPr>
          </p:nvSpPr>
          <p:spPr>
            <a:xfrm>
              <a:off x="4793728" y="4391673"/>
              <a:ext cx="845027" cy="601141"/>
            </a:xfrm>
            <a:prstGeom prst="roundRect">
              <a:avLst/>
            </a:prstGeom>
            <a:solidFill>
              <a:schemeClr val="accent2"/>
            </a:soli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dirty="0">
                <a:solidFill>
                  <a:schemeClr val="accent1"/>
                </a:solidFill>
                <a:latin typeface="思源黑体 CN Medium" panose="020B0600000000000000" pitchFamily="34" charset="-122"/>
                <a:ea typeface="思源黑体 CN Medium" panose="020B0600000000000000" pitchFamily="34" charset="-122"/>
              </a:endParaRPr>
            </a:p>
          </p:txBody>
        </p:sp>
        <p:sp>
          <p:nvSpPr>
            <p:cNvPr id="42" name="pa_     _27"/>
            <p:cNvSpPr>
              <a:spLocks noChangeArrowheads="1"/>
            </p:cNvSpPr>
            <p:nvPr>
              <p:custDataLst>
                <p:tags r:id="rId4"/>
              </p:custDataLst>
            </p:nvPr>
          </p:nvSpPr>
          <p:spPr bwMode="auto">
            <a:xfrm>
              <a:off x="5026317" y="4449995"/>
              <a:ext cx="404878" cy="53054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rPr>
                <a:t>6</a:t>
              </a:r>
              <a:endParaRPr lang="zh-CN" altLang="en-US" sz="3200" dirty="0">
                <a:solidFill>
                  <a:schemeClr val="bg1"/>
                </a:solidFill>
                <a:effectLst>
                  <a:innerShdw blurRad="63500" dist="50800" dir="18900000">
                    <a:prstClr val="black">
                      <a:alpha val="50000"/>
                    </a:prstClr>
                  </a:innerShdw>
                </a:effectLst>
                <a:latin typeface="思源黑体 CN Medium" panose="020B0600000000000000" pitchFamily="34" charset="-122"/>
                <a:ea typeface="思源黑体 CN Medium" panose="020B0600000000000000" pitchFamily="34" charset="-122"/>
                <a:sym typeface="微软雅黑" panose="020B0503020204020204" pitchFamily="34" charset="-122"/>
              </a:endParaRPr>
            </a:p>
          </p:txBody>
        </p:sp>
      </p:grpSp>
    </p:spTree>
    <p:extLst>
      <p:ext uri="{BB962C8B-B14F-4D97-AF65-F5344CB8AC3E}">
        <p14:creationId xmlns:p14="http://schemas.microsoft.com/office/powerpoint/2010/main" val="4160469796"/>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1+#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1+#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1+#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750"/>
                                  </p:stCondLst>
                                  <p:childTnLst>
                                    <p:set>
                                      <p:cBhvr>
                                        <p:cTn id="29" dur="1" fill="hold">
                                          <p:stCondLst>
                                            <p:cond delay="0"/>
                                          </p:stCondLst>
                                        </p:cTn>
                                        <p:tgtEl>
                                          <p:spTgt spid="44"/>
                                        </p:tgtEl>
                                        <p:attrNameLst>
                                          <p:attrName>style.visibility</p:attrName>
                                        </p:attrNameLst>
                                      </p:cBhvr>
                                      <p:to>
                                        <p:strVal val="visible"/>
                                      </p:to>
                                    </p:set>
                                    <p:anim calcmode="lin" valueType="num">
                                      <p:cBhvr additive="base">
                                        <p:cTn id="30" dur="500" fill="hold"/>
                                        <p:tgtEl>
                                          <p:spTgt spid="44"/>
                                        </p:tgtEl>
                                        <p:attrNameLst>
                                          <p:attrName>ppt_x</p:attrName>
                                        </p:attrNameLst>
                                      </p:cBhvr>
                                      <p:tavLst>
                                        <p:tav tm="0">
                                          <p:val>
                                            <p:strVal val="1+#ppt_w/2"/>
                                          </p:val>
                                        </p:tav>
                                        <p:tav tm="100000">
                                          <p:val>
                                            <p:strVal val="#ppt_x"/>
                                          </p:val>
                                        </p:tav>
                                      </p:tavLst>
                                    </p:anim>
                                    <p:anim calcmode="lin" valueType="num">
                                      <p:cBhvr additive="base">
                                        <p:cTn id="31" dur="500" fill="hold"/>
                                        <p:tgtEl>
                                          <p:spTgt spid="44"/>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100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fill="hold"/>
                                        <p:tgtEl>
                                          <p:spTgt spid="49"/>
                                        </p:tgtEl>
                                        <p:attrNameLst>
                                          <p:attrName>ppt_x</p:attrName>
                                        </p:attrNameLst>
                                      </p:cBhvr>
                                      <p:tavLst>
                                        <p:tav tm="0">
                                          <p:val>
                                            <p:strVal val="1+#ppt_w/2"/>
                                          </p:val>
                                        </p:tav>
                                        <p:tav tm="100000">
                                          <p:val>
                                            <p:strVal val="#ppt_x"/>
                                          </p:val>
                                        </p:tav>
                                      </p:tavLst>
                                    </p:anim>
                                    <p:anim calcmode="lin" valueType="num">
                                      <p:cBhvr additive="base">
                                        <p:cTn id="35" dur="500" fill="hold"/>
                                        <p:tgtEl>
                                          <p:spTgt spid="49"/>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75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1+#ppt_w/2"/>
                                          </p:val>
                                        </p:tav>
                                        <p:tav tm="100000">
                                          <p:val>
                                            <p:strVal val="#ppt_x"/>
                                          </p:val>
                                        </p:tav>
                                      </p:tavLst>
                                    </p:anim>
                                    <p:anim calcmode="lin" valueType="num">
                                      <p:cBhvr additive="base">
                                        <p:cTn id="39"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tretch>
            <a:fillRect/>
          </a:stretch>
        </p:blipFill>
        <p:spPr>
          <a:xfrm>
            <a:off x="261297" y="1099819"/>
            <a:ext cx="5758815" cy="4135120"/>
          </a:xfrm>
          <a:prstGeom prst="rect">
            <a:avLst/>
          </a:prstGeom>
        </p:spPr>
      </p:pic>
      <p:pic>
        <p:nvPicPr>
          <p:cNvPr id="3" name="Picture 2"/>
          <p:cNvPicPr/>
          <p:nvPr/>
        </p:nvPicPr>
        <p:blipFill>
          <a:blip r:embed="rId4"/>
          <a:stretch>
            <a:fillRect/>
          </a:stretch>
        </p:blipFill>
        <p:spPr>
          <a:xfrm>
            <a:off x="6295823" y="1054877"/>
            <a:ext cx="5758180" cy="4135120"/>
          </a:xfrm>
          <a:prstGeom prst="rect">
            <a:avLst/>
          </a:prstGeom>
        </p:spPr>
      </p:pic>
      <p:sp>
        <p:nvSpPr>
          <p:cNvPr id="4" name="Rectangle 3"/>
          <p:cNvSpPr/>
          <p:nvPr/>
        </p:nvSpPr>
        <p:spPr>
          <a:xfrm>
            <a:off x="1239729" y="5567977"/>
            <a:ext cx="3610177" cy="461665"/>
          </a:xfrm>
          <a:prstGeom prst="rect">
            <a:avLst/>
          </a:prstGeom>
        </p:spPr>
        <p:txBody>
          <a:bodyPr wrap="square">
            <a:spAutoFit/>
          </a:bodyPr>
          <a:lstStyle/>
          <a:p>
            <a:r>
              <a:rPr lang="en-US" sz="2400" i="1">
                <a:latin typeface="Times New Roman" panose="02020603050405020304" pitchFamily="18" charset="0"/>
                <a:cs typeface="Times New Roman" panose="02020603050405020304" pitchFamily="18" charset="0"/>
              </a:rPr>
              <a:t>Bảng cơ sở dữ liệu từ vựng</a:t>
            </a:r>
            <a:endParaRPr lang="en-US" sz="2400">
              <a:latin typeface="Times New Roman" panose="02020603050405020304" pitchFamily="18" charset="0"/>
              <a:cs typeface="Times New Roman" panose="02020603050405020304" pitchFamily="18" charset="0"/>
            </a:endParaRPr>
          </a:p>
        </p:txBody>
      </p:sp>
      <p:sp>
        <p:nvSpPr>
          <p:cNvPr id="5" name="Rectangle 4"/>
          <p:cNvSpPr/>
          <p:nvPr/>
        </p:nvSpPr>
        <p:spPr>
          <a:xfrm>
            <a:off x="7158289" y="5567977"/>
            <a:ext cx="3411099" cy="461665"/>
          </a:xfrm>
          <a:prstGeom prst="rect">
            <a:avLst/>
          </a:prstGeom>
        </p:spPr>
        <p:txBody>
          <a:bodyPr wrap="square">
            <a:spAutoFit/>
          </a:bodyPr>
          <a:lstStyle/>
          <a:p>
            <a:r>
              <a:rPr lang="en-US" sz="2400" i="1">
                <a:latin typeface="Times New Roman" panose="02020603050405020304" pitchFamily="18" charset="0"/>
                <a:cs typeface="Times New Roman" panose="02020603050405020304" pitchFamily="18" charset="0"/>
              </a:rPr>
              <a:t>Bảng cơ sở dữ liệu tra từ</a:t>
            </a:r>
            <a:endParaRPr lang="en-US" sz="240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2677144686"/>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2027" y="1250052"/>
            <a:ext cx="6096000" cy="584775"/>
          </a:xfrm>
          <a:prstGeom prst="rect">
            <a:avLst/>
          </a:prstGeom>
        </p:spPr>
        <p:txBody>
          <a:bodyPr>
            <a:spAutoFit/>
          </a:bodyPr>
          <a:lstStyle/>
          <a:p>
            <a:r>
              <a:rPr lang="en-US" sz="3200" smtClean="0">
                <a:latin typeface="Times New Roman" panose="02020603050405020304" pitchFamily="18" charset="0"/>
                <a:cs typeface="Times New Roman" panose="02020603050405020304" pitchFamily="18" charset="0"/>
              </a:rPr>
              <a:t>4.2. Mô tả chi tiết cơ sở dữ liệu.</a:t>
            </a:r>
            <a:endParaRPr lang="en-US" sz="320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894535" y="1845485"/>
            <a:ext cx="2379017"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noFill/>
                </a:ln>
                <a:solidFill>
                  <a:schemeClr val="tx1"/>
                </a:solidFill>
                <a:effectLst/>
                <a:latin typeface="Times New Roman" panose="02020603050405020304" pitchFamily="18" charset="0"/>
                <a:ea typeface="等线 Light"/>
                <a:cs typeface="Times New Roman" panose="02020603050405020304" pitchFamily="18" charset="0"/>
              </a:rPr>
              <a:t>4</a:t>
            </a:r>
            <a:r>
              <a:rPr kumimoji="0" lang="en-US" b="0" i="0" u="none" strike="noStrike" cap="none" normalizeH="0" baseline="0" smtClean="0" bmk="">
                <a:ln>
                  <a:noFill/>
                </a:ln>
                <a:solidFill>
                  <a:srgbClr val="000000"/>
                </a:solidFill>
                <a:effectLst/>
                <a:latin typeface="Times New Roman" panose="02020603050405020304" pitchFamily="18" charset="0"/>
                <a:ea typeface="等线 Light"/>
                <a:cs typeface="Times New Roman" panose="02020603050405020304" pitchFamily="18" charset="0"/>
              </a:rPr>
              <a:t>.2.1. Bảng: Trắc nghiệm</a:t>
            </a:r>
            <a:endParaRPr kumimoji="0" lang="vi-VN" b="1" i="0" u="none" strike="noStrike" cap="none" normalizeH="0" baseline="0" smtClean="0">
              <a:ln>
                <a:noFill/>
              </a:ln>
              <a:solidFill>
                <a:schemeClr val="tx1"/>
              </a:solidFill>
              <a:effectLst/>
              <a:latin typeface="Times New Roman" panose="02020603050405020304" pitchFamily="18" charset="0"/>
              <a:ea typeface="等线 Light"/>
              <a:cs typeface="Times New Roman" panose="02020603050405020304" pitchFamily="18" charset="0"/>
            </a:endParaRPr>
          </a:p>
        </p:txBody>
      </p:sp>
      <p:pic>
        <p:nvPicPr>
          <p:cNvPr id="10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027" y="2399913"/>
            <a:ext cx="5219700" cy="23923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299544" y="4761024"/>
            <a:ext cx="5462183"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41300" defTabSz="914400" rtl="0" eaLnBrk="0" fontAlgn="base" latinLnBrk="0" hangingPunct="0">
              <a:lnSpc>
                <a:spcPct val="100000"/>
              </a:lnSpc>
              <a:spcBef>
                <a:spcPct val="0"/>
              </a:spcBef>
              <a:spcAft>
                <a:spcPct val="0"/>
              </a:spcAft>
              <a:buClrTx/>
              <a:buSzTx/>
              <a:buFontTx/>
              <a:buNone/>
              <a:tabLst/>
            </a:pPr>
            <a:r>
              <a:rPr kumimoji="0" lang="en-US" sz="1300" b="0" i="1" u="none" strike="noStrike" cap="none" normalizeH="0" baseline="0" smtClean="0" bmk="_Toc168797206">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kumimoji="0" lang="en-US" b="0" i="1" u="none" strike="noStrike" cap="none" normalizeH="0" baseline="0" smtClean="0" bmk="_Toc168797206">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Chi tiết bảng trắc nghiệm</a:t>
            </a:r>
            <a:endParaRPr kumimoji="0" lang="en-US" sz="105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Times New Roman" panose="02020603050405020304" pitchFamily="18" charset="0"/>
              <a:ea typeface="等线 Light"/>
              <a:cs typeface="Times New Roman" panose="02020603050405020304" pitchFamily="18" charset="0"/>
            </a:endParaRPr>
          </a:p>
          <a:p>
            <a:pPr marL="285750" lvl="0" indent="-285750">
              <a:buFont typeface="Arial" panose="020B0604020202020204" pitchFamily="34" charset="0"/>
              <a:buChar char="•"/>
            </a:pPr>
            <a:r>
              <a:rPr kumimoji="0" lang="en-US" sz="1400" b="0" i="0" u="none" strike="noStrike" cap="none" normalizeH="0" baseline="0" smtClean="0">
                <a:ln>
                  <a:noFill/>
                </a:ln>
                <a:solidFill>
                  <a:srgbClr val="000000"/>
                </a:solidFill>
                <a:effectLst/>
                <a:latin typeface="Times New Roman" panose="02020603050405020304" pitchFamily="18" charset="0"/>
                <a:ea typeface="等线 Light"/>
                <a:cs typeface="Times New Roman" panose="02020603050405020304" pitchFamily="18" charset="0"/>
              </a:rPr>
              <a:t>Bảng trắc nghiệm gồm: ID, câu hỏi, đáp án A, đáp án B, đáp án c, đáp án D, đáp án đúng, chủ </a:t>
            </a:r>
            <a:r>
              <a:rPr kumimoji="0" lang="en-US" sz="1400" b="0" i="0" u="none" strike="noStrike" cap="none" normalizeH="0" baseline="0" smtClean="0">
                <a:ln>
                  <a:noFill/>
                </a:ln>
                <a:solidFill>
                  <a:srgbClr val="000000"/>
                </a:solidFill>
                <a:effectLst/>
                <a:latin typeface="Times New Roman" panose="02020603050405020304" pitchFamily="18" charset="0"/>
                <a:ea typeface="等线 Light"/>
                <a:cs typeface="Times New Roman" panose="02020603050405020304" pitchFamily="18" charset="0"/>
              </a:rPr>
              <a:t>đề </a:t>
            </a:r>
            <a:r>
              <a:rPr lang="en-US" sz="1400">
                <a:solidFill>
                  <a:srgbClr val="000000"/>
                </a:solidFill>
                <a:latin typeface="Times New Roman" panose="02020603050405020304" pitchFamily="18" charset="0"/>
                <a:ea typeface="等线 Light" charset="-128"/>
                <a:cs typeface="Times New Roman" panose="02020603050405020304" pitchFamily="18" charset="0"/>
              </a:rPr>
              <a:t>và các kiểu dữ liệu của </a:t>
            </a:r>
            <a:r>
              <a:rPr lang="en-US" sz="1400">
                <a:solidFill>
                  <a:srgbClr val="000000"/>
                </a:solidFill>
                <a:latin typeface="Times New Roman" panose="02020603050405020304" pitchFamily="18" charset="0"/>
                <a:ea typeface="等线 Light" charset="-128"/>
                <a:cs typeface="Times New Roman" panose="02020603050405020304" pitchFamily="18" charset="0"/>
              </a:rPr>
              <a:t>từng </a:t>
            </a:r>
            <a:r>
              <a:rPr lang="en-US" sz="1400" smtClean="0">
                <a:solidFill>
                  <a:srgbClr val="000000"/>
                </a:solidFill>
                <a:latin typeface="Times New Roman" panose="02020603050405020304" pitchFamily="18" charset="0"/>
                <a:ea typeface="等线 Light" charset="-128"/>
                <a:cs typeface="Times New Roman" panose="02020603050405020304" pitchFamily="18" charset="0"/>
              </a:rPr>
              <a:t>cột</a:t>
            </a:r>
            <a:r>
              <a:rPr kumimoji="0" lang="en-US" sz="1400" b="0" i="0" u="none" strike="noStrike" cap="none" normalizeH="0" baseline="0" smtClean="0">
                <a:ln>
                  <a:noFill/>
                </a:ln>
                <a:solidFill>
                  <a:srgbClr val="000000"/>
                </a:solidFill>
                <a:effectLst/>
                <a:latin typeface="Times New Roman" panose="02020603050405020304" pitchFamily="18" charset="0"/>
                <a:ea typeface="等线 Light"/>
                <a:cs typeface="Times New Roman" panose="02020603050405020304" pitchFamily="18" charset="0"/>
              </a:rPr>
              <a:t>.</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400" smtClean="0">
                <a:solidFill>
                  <a:srgbClr val="000000"/>
                </a:solidFill>
                <a:latin typeface="Times New Roman" panose="02020603050405020304" pitchFamily="18" charset="0"/>
                <a:ea typeface="等线 Light"/>
                <a:cs typeface="Times New Roman" panose="02020603050405020304" pitchFamily="18" charset="0"/>
              </a:rPr>
              <a:t>Data: 365 câu hỏi </a:t>
            </a:r>
            <a:endParaRPr kumimoji="0" lang="en-US" sz="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0" i="0" u="none" strike="noStrike" cap="none" normalizeH="0" baseline="0" smtClean="0">
                <a:ln>
                  <a:noFill/>
                </a:ln>
                <a:solidFill>
                  <a:srgbClr val="000000"/>
                </a:solidFill>
                <a:effectLst/>
                <a:latin typeface="Times New Roman" panose="02020603050405020304" pitchFamily="18" charset="0"/>
                <a:ea typeface="等线 Light"/>
                <a:cs typeface="Times New Roman" panose="02020603050405020304" pitchFamily="18" charset="0"/>
              </a:rPr>
              <a:t>Mục đích: Sử dụng vào chức năng kiểm tra.</a:t>
            </a:r>
            <a:endParaRPr kumimoji="0" lang="en-US" sz="1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Rectangle 8"/>
          <p:cNvSpPr>
            <a:spLocks noChangeArrowheads="1"/>
          </p:cNvSpPr>
          <p:nvPr/>
        </p:nvSpPr>
        <p:spPr bwMode="auto">
          <a:xfrm>
            <a:off x="6505903" y="1862707"/>
            <a:ext cx="2112758"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noFill/>
                </a:ln>
                <a:solidFill>
                  <a:schemeClr val="tx1"/>
                </a:solidFill>
                <a:effectLst/>
                <a:latin typeface="Times New Roman" panose="02020603050405020304" pitchFamily="18" charset="0"/>
                <a:ea typeface="等线 Light" charset="-128"/>
                <a:cs typeface="Times New Roman" panose="02020603050405020304" pitchFamily="18" charset="0"/>
              </a:rPr>
              <a:t>4</a:t>
            </a:r>
            <a:r>
              <a:rPr kumimoji="0" lang="en-US" b="0" i="0" u="none" strike="noStrike" cap="none" normalizeH="0" baseline="0" smtClean="0" bmk="">
                <a:ln>
                  <a:noFill/>
                </a:ln>
                <a:solidFill>
                  <a:srgbClr val="000000"/>
                </a:solidFill>
                <a:effectLst/>
                <a:latin typeface="Times New Roman" panose="02020603050405020304" pitchFamily="18" charset="0"/>
                <a:ea typeface="等线 Light" charset="-128"/>
                <a:cs typeface="Times New Roman" panose="02020603050405020304" pitchFamily="18" charset="0"/>
              </a:rPr>
              <a:t>.2.</a:t>
            </a:r>
            <a:r>
              <a:rPr kumimoji="0" lang="en-US" b="0" i="0" u="none" strike="noStrike" cap="none" normalizeH="0" baseline="0" smtClean="0" bmk="">
                <a:ln>
                  <a:noFill/>
                </a:ln>
                <a:solidFill>
                  <a:schemeClr val="tx1"/>
                </a:solidFill>
                <a:effectLst/>
                <a:latin typeface="Times New Roman" panose="02020603050405020304" pitchFamily="18" charset="0"/>
                <a:ea typeface="等线 Light" charset="-128"/>
                <a:cs typeface="Times New Roman" panose="02020603050405020304" pitchFamily="18" charset="0"/>
              </a:rPr>
              <a:t>2.</a:t>
            </a:r>
            <a:r>
              <a:rPr kumimoji="0" lang="en-US" b="0" i="0" u="none" strike="noStrike" cap="none" normalizeH="0" baseline="0" smtClean="0" bmk="">
                <a:ln>
                  <a:noFill/>
                </a:ln>
                <a:solidFill>
                  <a:srgbClr val="000000"/>
                </a:solidFill>
                <a:effectLst/>
                <a:latin typeface="Times New Roman" panose="02020603050405020304" pitchFamily="18" charset="0"/>
                <a:ea typeface="等线 Light" charset="-128"/>
                <a:cs typeface="Times New Roman" panose="02020603050405020304" pitchFamily="18" charset="0"/>
              </a:rPr>
              <a:t> Bảng: Ngữ Pháp</a:t>
            </a:r>
            <a:endParaRPr kumimoji="0" lang="vi-VN" b="1" i="0" u="none" strike="noStrike" cap="none" normalizeH="0" baseline="0" smtClean="0">
              <a:ln>
                <a:noFill/>
              </a:ln>
              <a:solidFill>
                <a:schemeClr val="tx1"/>
              </a:solidFill>
              <a:effectLst/>
              <a:latin typeface="Times New Roman" panose="02020603050405020304" pitchFamily="18" charset="0"/>
              <a:ea typeface="等线 Light" charset="-128"/>
              <a:cs typeface="Times New Roman" panose="02020603050405020304" pitchFamily="18" charset="0"/>
            </a:endParaRPr>
          </a:p>
        </p:txBody>
      </p:sp>
      <p:pic>
        <p:nvPicPr>
          <p:cNvPr id="103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903" y="2758965"/>
            <a:ext cx="5486400" cy="12874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9"/>
          <p:cNvSpPr>
            <a:spLocks noChangeArrowheads="1"/>
          </p:cNvSpPr>
          <p:nvPr/>
        </p:nvSpPr>
        <p:spPr bwMode="auto">
          <a:xfrm>
            <a:off x="6787036" y="4528728"/>
            <a:ext cx="520526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241300"/>
            <a:r>
              <a:rPr lang="en-US" i="1" bmk="_Toc168797207">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i="1" smtClean="0" bmk="_Toc168797207">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p>
          <a:p>
            <a:pPr lvl="0" indent="241300"/>
            <a:r>
              <a:rPr lang="en-US" i="1" bmk="_Toc168797207">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i="1" smtClean="0" bmk="_Toc168797207">
                <a:solidFill>
                  <a:srgbClr val="000000"/>
                </a:solidFill>
                <a:latin typeface="Times New Roman" panose="02020603050405020304" pitchFamily="18" charset="0"/>
                <a:ea typeface="Arial" panose="020B0604020202020204" pitchFamily="34" charset="0"/>
                <a:cs typeface="Times New Roman" panose="02020603050405020304" pitchFamily="18" charset="0"/>
              </a:rPr>
              <a:t>                       Chi </a:t>
            </a:r>
            <a:r>
              <a:rPr lang="en-US" i="1" bmk="_Toc168797207">
                <a:solidFill>
                  <a:srgbClr val="000000"/>
                </a:solidFill>
                <a:latin typeface="Times New Roman" panose="02020603050405020304" pitchFamily="18" charset="0"/>
                <a:ea typeface="Arial" panose="020B0604020202020204" pitchFamily="34" charset="0"/>
                <a:cs typeface="Times New Roman" panose="02020603050405020304" pitchFamily="18" charset="0"/>
              </a:rPr>
              <a:t>tiết bảng ngữ </a:t>
            </a:r>
            <a:r>
              <a:rPr lang="en-US" i="1" smtClean="0" bmk="_Toc168797207">
                <a:solidFill>
                  <a:srgbClr val="000000"/>
                </a:solidFill>
                <a:latin typeface="Times New Roman" panose="02020603050405020304" pitchFamily="18" charset="0"/>
                <a:ea typeface="Arial" panose="020B0604020202020204" pitchFamily="34" charset="0"/>
                <a:cs typeface="Times New Roman" panose="02020603050405020304" pitchFamily="18" charset="0"/>
              </a:rPr>
              <a:t>pháp</a:t>
            </a:r>
          </a:p>
          <a:p>
            <a:pPr lvl="0" indent="241300"/>
            <a:endParaRPr lang="en-US" sz="1000"/>
          </a:p>
          <a:p>
            <a:pPr marL="285750" lvl="0" indent="-285750">
              <a:buFont typeface="Arial" panose="020B0604020202020204" pitchFamily="34" charset="0"/>
              <a:buChar char="•"/>
            </a:pPr>
            <a:r>
              <a:rPr lang="en-US" sz="1400">
                <a:solidFill>
                  <a:srgbClr val="000000"/>
                </a:solidFill>
                <a:latin typeface="Times New Roman" panose="02020603050405020304" pitchFamily="18" charset="0"/>
                <a:ea typeface="等线 Light" charset="-128"/>
                <a:cs typeface="Times New Roman" panose="02020603050405020304" pitchFamily="18" charset="0"/>
              </a:rPr>
              <a:t>Bảng ngữ pháp gồm: ID, vị trí, nội dung ngữ pháp, level, giải thích chi </a:t>
            </a:r>
            <a:r>
              <a:rPr lang="en-US" sz="1400">
                <a:solidFill>
                  <a:srgbClr val="000000"/>
                </a:solidFill>
                <a:latin typeface="Times New Roman" panose="02020603050405020304" pitchFamily="18" charset="0"/>
                <a:ea typeface="等线 Light" charset="-128"/>
                <a:cs typeface="Times New Roman" panose="02020603050405020304" pitchFamily="18" charset="0"/>
              </a:rPr>
              <a:t>tiết và các kiểu dữ liệu của từng cột.</a:t>
            </a:r>
          </a:p>
          <a:p>
            <a:pPr marL="285750" lvl="0" indent="-285750">
              <a:buFont typeface="Arial" panose="020B0604020202020204" pitchFamily="34" charset="0"/>
              <a:buChar char="•"/>
            </a:pPr>
            <a:r>
              <a:rPr lang="en-US" sz="1400" smtClean="0">
                <a:solidFill>
                  <a:srgbClr val="000000"/>
                </a:solidFill>
                <a:latin typeface="Times New Roman" panose="02020603050405020304" pitchFamily="18" charset="0"/>
                <a:ea typeface="等线 Light" charset="-128"/>
                <a:cs typeface="Times New Roman" panose="02020603050405020304" pitchFamily="18" charset="0"/>
              </a:rPr>
              <a:t>Data: 17 </a:t>
            </a:r>
            <a:endParaRPr lang="en-US" sz="140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400">
                <a:solidFill>
                  <a:srgbClr val="000000"/>
                </a:solidFill>
                <a:latin typeface="Times New Roman" panose="02020603050405020304" pitchFamily="18" charset="0"/>
                <a:ea typeface="等线 Light" charset="-128"/>
                <a:cs typeface="Times New Roman" panose="02020603050405020304" pitchFamily="18" charset="0"/>
              </a:rPr>
              <a:t>Mục đích: Sử dụng vào chức năng ngữ pháp.</a:t>
            </a:r>
            <a:endParaRPr lang="en-US" sz="1400">
              <a:latin typeface="Times New Roman" panose="02020603050405020304" pitchFamily="18" charset="0"/>
              <a:cs typeface="Times New Roman" panose="02020603050405020304" pitchFamily="18" charset="0"/>
            </a:endParaRPr>
          </a:p>
          <a:p>
            <a:pPr marL="0" marR="0" lvl="0" indent="24130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pic>
        <p:nvPicPr>
          <p:cNvPr id="12" name="Picture 11"/>
          <p:cNvPicPr>
            <a:picLocks noChangeAspect="1"/>
          </p:cNvPicPr>
          <p:nvPr/>
        </p:nvPicPr>
        <p:blipFill>
          <a:blip r:embed="rId4"/>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577698640"/>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48371" y="1341599"/>
            <a:ext cx="301720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noFill/>
                </a:ln>
                <a:solidFill>
                  <a:schemeClr val="tx1"/>
                </a:solidFill>
                <a:effectLst/>
                <a:latin typeface="Times New Roman" panose="02020603050405020304" pitchFamily="18" charset="0"/>
                <a:ea typeface="等线 Light" charset="-128"/>
                <a:cs typeface="Times New Roman" panose="02020603050405020304" pitchFamily="18" charset="0"/>
              </a:rPr>
              <a:t>4</a:t>
            </a:r>
            <a:r>
              <a:rPr kumimoji="0" lang="en-US" b="0" i="0" u="none" strike="noStrike" cap="none" normalizeH="0" baseline="0" smtClean="0" bmk="">
                <a:ln>
                  <a:noFill/>
                </a:ln>
                <a:solidFill>
                  <a:srgbClr val="000000"/>
                </a:solidFill>
                <a:effectLst/>
                <a:latin typeface="Times New Roman" panose="02020603050405020304" pitchFamily="18" charset="0"/>
                <a:ea typeface="等线 Light" charset="-128"/>
                <a:cs typeface="Times New Roman" panose="02020603050405020304" pitchFamily="18" charset="0"/>
              </a:rPr>
              <a:t>.2.3. Bảng: Từ điền</a:t>
            </a:r>
            <a:endParaRPr kumimoji="0" lang="vi-VN" b="1" i="0" u="none" strike="noStrike" cap="none" normalizeH="0" baseline="0" smtClean="0">
              <a:ln>
                <a:noFill/>
              </a:ln>
              <a:solidFill>
                <a:schemeClr val="tx1"/>
              </a:solidFill>
              <a:effectLst/>
              <a:latin typeface="Times New Roman" panose="02020603050405020304" pitchFamily="18" charset="0"/>
              <a:ea typeface="等线 Light" charset="-128"/>
              <a:cs typeface="Times New Roman" panose="02020603050405020304" pitchFamily="18" charset="0"/>
            </a:endParaRPr>
          </a:p>
        </p:txBody>
      </p:sp>
      <p:pic>
        <p:nvPicPr>
          <p:cNvPr id="204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01" y="2177612"/>
            <a:ext cx="5753100" cy="1562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283780" y="4048428"/>
            <a:ext cx="5779322" cy="15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41300" algn="l" defTabSz="914400" rtl="0" eaLnBrk="0" fontAlgn="base" latinLnBrk="0" hangingPunct="0">
              <a:lnSpc>
                <a:spcPct val="100000"/>
              </a:lnSpc>
              <a:spcBef>
                <a:spcPct val="0"/>
              </a:spcBef>
              <a:spcAft>
                <a:spcPct val="0"/>
              </a:spcAft>
              <a:buClrTx/>
              <a:buSzTx/>
              <a:buFontTx/>
              <a:buNone/>
              <a:tabLst/>
            </a:pPr>
            <a:r>
              <a:rPr lang="en-US" i="1" bmk="_Toc168797208">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i="1" smtClean="0" bmk="_Toc168797208">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kumimoji="0" lang="en-US" b="0" i="1" u="none" strike="noStrike" cap="none" normalizeH="0" baseline="0" smtClean="0" bmk="_Toc168797208">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Chi tiết bảng từ điển</a:t>
            </a:r>
          </a:p>
          <a:p>
            <a:pPr marL="0" marR="0" lvl="0" indent="241300" algn="l" defTabSz="914400" rtl="0" eaLnBrk="0" fontAlgn="base" latinLnBrk="0" hangingPunct="0">
              <a:lnSpc>
                <a:spcPct val="100000"/>
              </a:lnSpc>
              <a:spcBef>
                <a:spcPct val="0"/>
              </a:spcBef>
              <a:spcAft>
                <a:spcPct val="0"/>
              </a:spcAft>
              <a:buClrTx/>
              <a:buSzTx/>
              <a:buFontTx/>
              <a:buNone/>
              <a:tabLst/>
            </a:pPr>
            <a:endParaRPr lang="en-US" sz="1300" i="1" bmk="_Toc168797208">
              <a:solidFill>
                <a:srgbClr val="000000"/>
              </a:solidFill>
              <a:latin typeface="Times New Roman" panose="02020603050405020304" pitchFamily="18" charset="0"/>
              <a:cs typeface="Times New Roman" panose="02020603050405020304" pitchFamily="18" charset="0"/>
            </a:endParaRPr>
          </a:p>
          <a:p>
            <a:pPr marL="0" marR="0" lvl="0" indent="24130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0" i="0" u="none" strike="noStrike" cap="none" normalizeH="0" baseline="0" smtClean="0">
                <a:ln>
                  <a:noFill/>
                </a:ln>
                <a:solidFill>
                  <a:srgbClr val="000000"/>
                </a:solidFill>
                <a:effectLst/>
                <a:latin typeface="Times New Roman" panose="02020603050405020304" pitchFamily="18" charset="0"/>
                <a:ea typeface="等线 Light" charset="-128"/>
                <a:cs typeface="Times New Roman" panose="02020603050405020304" pitchFamily="18" charset="0"/>
              </a:rPr>
              <a:t>Bảng từ điển gồm: ID, tên, cách phát âm, nghĩa, âm thanh, id chủ đề, tên chủ </a:t>
            </a:r>
            <a:r>
              <a:rPr kumimoji="0" lang="en-US" sz="1400" b="0" i="0" u="none" strike="noStrike" cap="none" normalizeH="0" baseline="0" smtClean="0">
                <a:ln>
                  <a:noFill/>
                </a:ln>
                <a:solidFill>
                  <a:srgbClr val="000000"/>
                </a:solidFill>
                <a:effectLst/>
                <a:latin typeface="Times New Roman" panose="02020603050405020304" pitchFamily="18" charset="0"/>
                <a:ea typeface="等线 Light" charset="-128"/>
                <a:cs typeface="Times New Roman" panose="02020603050405020304" pitchFamily="18" charset="0"/>
              </a:rPr>
              <a:t>đề</a:t>
            </a:r>
            <a:r>
              <a:rPr lang="en-US" sz="1400">
                <a:solidFill>
                  <a:srgbClr val="000000"/>
                </a:solidFill>
                <a:latin typeface="Times New Roman" panose="02020603050405020304" pitchFamily="18" charset="0"/>
                <a:ea typeface="等线 Light" charset="-128"/>
                <a:cs typeface="Times New Roman" panose="02020603050405020304" pitchFamily="18" charset="0"/>
              </a:rPr>
              <a:t> </a:t>
            </a:r>
            <a:r>
              <a:rPr lang="en-US" sz="1400" smtClean="0">
                <a:solidFill>
                  <a:srgbClr val="000000"/>
                </a:solidFill>
                <a:latin typeface="Times New Roman" panose="02020603050405020304" pitchFamily="18" charset="0"/>
                <a:ea typeface="等线 Light" charset="-128"/>
                <a:cs typeface="Times New Roman" panose="02020603050405020304" pitchFamily="18" charset="0"/>
              </a:rPr>
              <a:t>và các kiểu dữ liệu của từng cột.</a:t>
            </a:r>
            <a:endParaRPr kumimoji="0" lang="en-US" sz="1400" b="0" i="0" u="none" strike="noStrike" cap="none" normalizeH="0" baseline="0" smtClean="0">
              <a:ln>
                <a:noFill/>
              </a:ln>
              <a:solidFill>
                <a:srgbClr val="000000"/>
              </a:solidFill>
              <a:effectLst/>
              <a:latin typeface="Times New Roman" panose="02020603050405020304" pitchFamily="18" charset="0"/>
              <a:ea typeface="等线 Light" charset="-128"/>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400" smtClean="0">
                <a:solidFill>
                  <a:srgbClr val="000000"/>
                </a:solidFill>
                <a:latin typeface="Times New Roman" panose="02020603050405020304" pitchFamily="18" charset="0"/>
                <a:ea typeface="等线 Light" charset="-128"/>
                <a:cs typeface="Times New Roman" panose="02020603050405020304" pitchFamily="18" charset="0"/>
              </a:rPr>
              <a:t>Data: 814 từ</a:t>
            </a:r>
            <a:endParaRPr kumimoji="0" lang="en-US" sz="1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0" i="0" u="none" strike="noStrike" cap="none" normalizeH="0" baseline="0" smtClean="0">
                <a:ln>
                  <a:noFill/>
                </a:ln>
                <a:solidFill>
                  <a:srgbClr val="000000"/>
                </a:solidFill>
                <a:effectLst/>
                <a:latin typeface="Times New Roman" panose="02020603050405020304" pitchFamily="18" charset="0"/>
                <a:ea typeface="等线 Light" charset="-128"/>
                <a:cs typeface="Times New Roman" panose="02020603050405020304" pitchFamily="18" charset="0"/>
              </a:rPr>
              <a:t>Mục đích: Sử dụng vào chức năng từ vựng.</a:t>
            </a:r>
            <a:endParaRPr kumimoji="0" lang="en-US" sz="1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Rectangle 5"/>
          <p:cNvSpPr>
            <a:spLocks noChangeArrowheads="1"/>
          </p:cNvSpPr>
          <p:nvPr/>
        </p:nvSpPr>
        <p:spPr bwMode="auto">
          <a:xfrm>
            <a:off x="6794938" y="1354779"/>
            <a:ext cx="1974964"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noFill/>
                </a:ln>
                <a:solidFill>
                  <a:schemeClr val="tx1"/>
                </a:solidFill>
                <a:effectLst/>
                <a:latin typeface="Times New Roman" panose="02020603050405020304" pitchFamily="18" charset="0"/>
                <a:ea typeface="等线 Light" charset="-128"/>
                <a:cs typeface="Times New Roman" panose="02020603050405020304" pitchFamily="18" charset="0"/>
              </a:rPr>
              <a:t>4</a:t>
            </a:r>
            <a:r>
              <a:rPr kumimoji="0" lang="en-US" b="0" i="0" u="none" strike="noStrike" cap="none" normalizeH="0" baseline="0" smtClean="0" bmk="">
                <a:ln>
                  <a:noFill/>
                </a:ln>
                <a:solidFill>
                  <a:schemeClr val="tx1"/>
                </a:solidFill>
                <a:effectLst/>
                <a:latin typeface="Times New Roman" panose="02020603050405020304" pitchFamily="18" charset="0"/>
                <a:ea typeface="等线 Light" charset="-128"/>
                <a:cs typeface="Times New Roman" panose="02020603050405020304" pitchFamily="18" charset="0"/>
              </a:rPr>
              <a:t>.2.4</a:t>
            </a:r>
            <a:r>
              <a:rPr kumimoji="0" lang="en-US" b="0" i="0" u="none" strike="noStrike" cap="none" normalizeH="0" baseline="0" smtClean="0" bmk="">
                <a:ln>
                  <a:noFill/>
                </a:ln>
                <a:solidFill>
                  <a:srgbClr val="000000"/>
                </a:solidFill>
                <a:effectLst/>
                <a:latin typeface="Times New Roman" panose="02020603050405020304" pitchFamily="18" charset="0"/>
                <a:ea typeface="等线 Light" charset="-128"/>
                <a:cs typeface="Times New Roman" panose="02020603050405020304" pitchFamily="18" charset="0"/>
              </a:rPr>
              <a:t>. Bảng: Anh việt</a:t>
            </a:r>
            <a:endParaRPr kumimoji="0" lang="vi-VN" b="1" i="0" u="none" strike="noStrike" cap="none" normalizeH="0" baseline="0" smtClean="0">
              <a:ln>
                <a:noFill/>
              </a:ln>
              <a:solidFill>
                <a:schemeClr val="tx1"/>
              </a:solidFill>
              <a:effectLst/>
              <a:latin typeface="Times New Roman" panose="02020603050405020304" pitchFamily="18" charset="0"/>
              <a:ea typeface="等线 Light" charset="-128"/>
              <a:cs typeface="Times New Roman" panose="02020603050405020304" pitchFamily="18" charset="0"/>
            </a:endParaRPr>
          </a:p>
        </p:txBody>
      </p:sp>
      <p:pic>
        <p:nvPicPr>
          <p:cNvPr id="205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938" y="2177612"/>
            <a:ext cx="5707063" cy="495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7129321" y="4048428"/>
            <a:ext cx="4658819"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241300"/>
            <a:r>
              <a:rPr lang="en-US" i="1" bmk="_Toc168797209">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i="1" smtClean="0" bmk="_Toc168797209">
                <a:solidFill>
                  <a:srgbClr val="000000"/>
                </a:solidFill>
                <a:latin typeface="Times New Roman" panose="02020603050405020304" pitchFamily="18" charset="0"/>
                <a:ea typeface="Arial" panose="020B0604020202020204" pitchFamily="34" charset="0"/>
                <a:cs typeface="Times New Roman" panose="02020603050405020304" pitchFamily="18" charset="0"/>
              </a:rPr>
              <a:t>              Chi </a:t>
            </a:r>
            <a:r>
              <a:rPr lang="en-US" i="1" bmk="_Toc168797209">
                <a:solidFill>
                  <a:srgbClr val="000000"/>
                </a:solidFill>
                <a:latin typeface="Times New Roman" panose="02020603050405020304" pitchFamily="18" charset="0"/>
                <a:ea typeface="Arial" panose="020B0604020202020204" pitchFamily="34" charset="0"/>
                <a:cs typeface="Times New Roman" panose="02020603050405020304" pitchFamily="18" charset="0"/>
              </a:rPr>
              <a:t>tiết bảng anh </a:t>
            </a:r>
            <a:r>
              <a:rPr lang="en-US" i="1" smtClean="0" bmk="_Toc168797209">
                <a:solidFill>
                  <a:srgbClr val="000000"/>
                </a:solidFill>
                <a:latin typeface="Times New Roman" panose="02020603050405020304" pitchFamily="18" charset="0"/>
                <a:ea typeface="Arial" panose="020B0604020202020204" pitchFamily="34" charset="0"/>
                <a:cs typeface="Times New Roman" panose="02020603050405020304" pitchFamily="18" charset="0"/>
              </a:rPr>
              <a:t>việt</a:t>
            </a:r>
          </a:p>
          <a:p>
            <a:pPr lvl="0" indent="241300"/>
            <a:endParaRPr lang="en-US" sz="1000" i="1" bmk="_Toc168797209">
              <a:solidFill>
                <a:srgbClr val="000000"/>
              </a:solidFill>
              <a:latin typeface="Times New Roman" panose="02020603050405020304" pitchFamily="18" charset="0"/>
              <a:cs typeface="Times New Roman" panose="02020603050405020304" pitchFamily="18" charset="0"/>
            </a:endParaRPr>
          </a:p>
          <a:p>
            <a:pPr lvl="0" indent="241300"/>
            <a:endParaRPr lang="en-US" sz="1000"/>
          </a:p>
          <a:p>
            <a:pPr marL="285750" lvl="0" indent="-285750">
              <a:buFont typeface="Arial" panose="020B0604020202020204" pitchFamily="34" charset="0"/>
              <a:buChar char="•"/>
            </a:pPr>
            <a:r>
              <a:rPr lang="en-US" sz="1400">
                <a:solidFill>
                  <a:srgbClr val="000000"/>
                </a:solidFill>
                <a:latin typeface="Times New Roman" panose="02020603050405020304" pitchFamily="18" charset="0"/>
                <a:ea typeface="等线 Light" charset="-128"/>
                <a:cs typeface="Times New Roman" panose="02020603050405020304" pitchFamily="18" charset="0"/>
              </a:rPr>
              <a:t>Bảng anh việt gồm: Từ và </a:t>
            </a:r>
            <a:r>
              <a:rPr lang="en-US" sz="1400">
                <a:solidFill>
                  <a:srgbClr val="000000"/>
                </a:solidFill>
                <a:latin typeface="Times New Roman" panose="02020603050405020304" pitchFamily="18" charset="0"/>
                <a:ea typeface="等线 Light" charset="-128"/>
                <a:cs typeface="Times New Roman" panose="02020603050405020304" pitchFamily="18" charset="0"/>
              </a:rPr>
              <a:t>nghĩa và các kiểu dữ liệu của từng cột.</a:t>
            </a:r>
          </a:p>
          <a:p>
            <a:pPr marL="285750" lvl="0" indent="-285750">
              <a:buFont typeface="Arial" panose="020B0604020202020204" pitchFamily="34" charset="0"/>
              <a:buChar char="•"/>
            </a:pPr>
            <a:r>
              <a:rPr lang="en-US" sz="1400" smtClean="0">
                <a:solidFill>
                  <a:srgbClr val="000000"/>
                </a:solidFill>
                <a:latin typeface="Times New Roman" panose="02020603050405020304" pitchFamily="18" charset="0"/>
                <a:ea typeface="等线 Light" charset="-128"/>
                <a:cs typeface="Times New Roman" panose="02020603050405020304" pitchFamily="18" charset="0"/>
              </a:rPr>
              <a:t>Data: 108.855 từ</a:t>
            </a:r>
            <a:endParaRPr lang="en-US" sz="140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400">
                <a:solidFill>
                  <a:srgbClr val="000000"/>
                </a:solidFill>
                <a:latin typeface="Times New Roman" panose="02020603050405020304" pitchFamily="18" charset="0"/>
                <a:ea typeface="等线 Light" charset="-128"/>
                <a:cs typeface="Times New Roman" panose="02020603050405020304" pitchFamily="18" charset="0"/>
              </a:rPr>
              <a:t>Mục đích: Sử dụng vào chức năng tra từ</a:t>
            </a:r>
            <a:endParaRPr kumimoji="0" lang="en-US" sz="1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2012847235"/>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任意多边形 40"/>
          <p:cNvSpPr/>
          <p:nvPr/>
        </p:nvSpPr>
        <p:spPr>
          <a:xfrm rot="5400000" flipH="1" flipV="1">
            <a:off x="9823378" y="446653"/>
            <a:ext cx="2511551" cy="1618244"/>
          </a:xfrm>
          <a:custGeom>
            <a:avLst/>
            <a:gdLst>
              <a:gd name="connsiteX0" fmla="*/ 956001 w 1912002"/>
              <a:gd name="connsiteY0" fmla="*/ 0 h 1231942"/>
              <a:gd name="connsiteX1" fmla="*/ 1912002 w 1912002"/>
              <a:gd name="connsiteY1" fmla="*/ 956001 h 1231942"/>
              <a:gd name="connsiteX2" fmla="*/ 1892580 w 1912002"/>
              <a:gd name="connsiteY2" fmla="*/ 1148669 h 1231942"/>
              <a:gd name="connsiteX3" fmla="*/ 1866730 w 1912002"/>
              <a:gd name="connsiteY3" fmla="*/ 1231942 h 1231942"/>
              <a:gd name="connsiteX4" fmla="*/ 1374268 w 1912002"/>
              <a:gd name="connsiteY4" fmla="*/ 1231942 h 1231942"/>
              <a:gd name="connsiteX5" fmla="*/ 1418090 w 1912002"/>
              <a:gd name="connsiteY5" fmla="*/ 1151207 h 1231942"/>
              <a:gd name="connsiteX6" fmla="*/ 1457500 w 1912002"/>
              <a:gd name="connsiteY6" fmla="*/ 956001 h 1231942"/>
              <a:gd name="connsiteX7" fmla="*/ 956001 w 1912002"/>
              <a:gd name="connsiteY7" fmla="*/ 454502 h 1231942"/>
              <a:gd name="connsiteX8" fmla="*/ 454502 w 1912002"/>
              <a:gd name="connsiteY8" fmla="*/ 956001 h 1231942"/>
              <a:gd name="connsiteX9" fmla="*/ 493913 w 1912002"/>
              <a:gd name="connsiteY9" fmla="*/ 1151207 h 1231942"/>
              <a:gd name="connsiteX10" fmla="*/ 537734 w 1912002"/>
              <a:gd name="connsiteY10" fmla="*/ 1231942 h 1231942"/>
              <a:gd name="connsiteX11" fmla="*/ 45272 w 1912002"/>
              <a:gd name="connsiteY11" fmla="*/ 1231942 h 1231942"/>
              <a:gd name="connsiteX12" fmla="*/ 19423 w 1912002"/>
              <a:gd name="connsiteY12" fmla="*/ 1148669 h 1231942"/>
              <a:gd name="connsiteX13" fmla="*/ 0 w 1912002"/>
              <a:gd name="connsiteY13" fmla="*/ 956001 h 1231942"/>
              <a:gd name="connsiteX14" fmla="*/ 956001 w 1912002"/>
              <a:gd name="connsiteY14" fmla="*/ 0 h 123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2002" h="1231942">
                <a:moveTo>
                  <a:pt x="956001" y="0"/>
                </a:moveTo>
                <a:cubicBezTo>
                  <a:pt x="1483986" y="0"/>
                  <a:pt x="1912002" y="428016"/>
                  <a:pt x="1912002" y="956001"/>
                </a:cubicBezTo>
                <a:cubicBezTo>
                  <a:pt x="1912002" y="1021999"/>
                  <a:pt x="1905315" y="1086436"/>
                  <a:pt x="1892580" y="1148669"/>
                </a:cubicBezTo>
                <a:lnTo>
                  <a:pt x="1866730" y="1231942"/>
                </a:lnTo>
                <a:lnTo>
                  <a:pt x="1374268" y="1231942"/>
                </a:lnTo>
                <a:lnTo>
                  <a:pt x="1418090" y="1151207"/>
                </a:lnTo>
                <a:cubicBezTo>
                  <a:pt x="1443467" y="1091209"/>
                  <a:pt x="1457500" y="1025244"/>
                  <a:pt x="1457500" y="956001"/>
                </a:cubicBezTo>
                <a:cubicBezTo>
                  <a:pt x="1457500" y="679031"/>
                  <a:pt x="1232971" y="454502"/>
                  <a:pt x="956001" y="454502"/>
                </a:cubicBezTo>
                <a:cubicBezTo>
                  <a:pt x="679031" y="454502"/>
                  <a:pt x="454502" y="679031"/>
                  <a:pt x="454502" y="956001"/>
                </a:cubicBezTo>
                <a:cubicBezTo>
                  <a:pt x="454502" y="1025244"/>
                  <a:pt x="468535" y="1091209"/>
                  <a:pt x="493913" y="1151207"/>
                </a:cubicBezTo>
                <a:lnTo>
                  <a:pt x="537734" y="1231942"/>
                </a:lnTo>
                <a:lnTo>
                  <a:pt x="45272" y="1231942"/>
                </a:lnTo>
                <a:lnTo>
                  <a:pt x="19423" y="1148669"/>
                </a:lnTo>
                <a:cubicBezTo>
                  <a:pt x="6688" y="1086436"/>
                  <a:pt x="0" y="1021999"/>
                  <a:pt x="0" y="956001"/>
                </a:cubicBezTo>
                <a:cubicBezTo>
                  <a:pt x="0" y="428016"/>
                  <a:pt x="428016" y="0"/>
                  <a:pt x="9560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7" name="PA_pa_     _2">
            <a:extLst>
              <a:ext uri="{FF2B5EF4-FFF2-40B4-BE49-F238E27FC236}">
                <a16:creationId xmlns:a16="http://schemas.microsoft.com/office/drawing/2014/main" xmlns="" id="{89154518-E694-492B-80CE-C17EDE5FD0DC}"/>
              </a:ext>
            </a:extLst>
          </p:cNvPr>
          <p:cNvSpPr txBox="1"/>
          <p:nvPr>
            <p:custDataLst>
              <p:tags r:id="rId1"/>
            </p:custDataLst>
          </p:nvPr>
        </p:nvSpPr>
        <p:spPr>
          <a:xfrm>
            <a:off x="1499307" y="2631277"/>
            <a:ext cx="10692693" cy="635417"/>
          </a:xfrm>
          <a:prstGeom prst="rect">
            <a:avLst/>
          </a:prstGeom>
          <a:noFill/>
        </p:spPr>
        <p:txBody>
          <a:bodyPr wrap="square" lIns="80632" tIns="40316" rIns="80632" bIns="40316" rtlCol="0">
            <a:spAutoFit/>
          </a:bodyPr>
          <a:lstStyle/>
          <a:p>
            <a:r>
              <a:rPr lang="en-US" altLang="zh-CN" sz="3600" smtClean="0">
                <a:solidFill>
                  <a:schemeClr val="tx1">
                    <a:lumMod val="65000"/>
                    <a:lumOff val="35000"/>
                  </a:schemeClr>
                </a:solidFill>
                <a:latin typeface="思源黑体 CN Heavy" panose="020B0A00000000000000" pitchFamily="34" charset="-122"/>
                <a:ea typeface="思源黑体 CN Heavy" panose="020B0A00000000000000" pitchFamily="34" charset="-122"/>
              </a:rPr>
              <a:t>CHƯƠNG V. LẬP TRÌNH VÀ KIỂM THỬ</a:t>
            </a:r>
            <a:endParaRPr lang="zh-CN" altLang="en-US" sz="3600" dirty="0">
              <a:solidFill>
                <a:schemeClr val="tx1">
                  <a:lumMod val="65000"/>
                  <a:lumOff val="35000"/>
                </a:scheme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1663840415"/>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iterate type="lt">
                                    <p:tmPct val="1000"/>
                                  </p:iterate>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72965" y="1165193"/>
            <a:ext cx="2951129"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5.1.</a:t>
            </a:r>
            <a:r>
              <a:rPr kumimoji="0" lang="en-US" sz="2400" b="0" i="0" u="none" strike="noStrike" cap="none" normalizeH="0" smtClean="0">
                <a:ln>
                  <a:noFill/>
                </a:ln>
                <a:solidFill>
                  <a:schemeClr val="tx1"/>
                </a:solidFill>
                <a:effectLst/>
                <a:latin typeface="Times New Roman" panose="02020603050405020304" pitchFamily="18" charset="0"/>
                <a:cs typeface="Times New Roman" panose="02020603050405020304" pitchFamily="18" charset="0"/>
              </a:rPr>
              <a:t> Quy trình thực hiện</a:t>
            </a:r>
          </a:p>
        </p:txBody>
      </p:sp>
      <p:pic>
        <p:nvPicPr>
          <p:cNvPr id="3" name="Picture 2"/>
          <p:cNvPicPr/>
          <p:nvPr/>
        </p:nvPicPr>
        <p:blipFill>
          <a:blip r:embed="rId2"/>
          <a:stretch>
            <a:fillRect/>
          </a:stretch>
        </p:blipFill>
        <p:spPr>
          <a:xfrm>
            <a:off x="3895724" y="0"/>
            <a:ext cx="5311337" cy="6858000"/>
          </a:xfrm>
          <a:prstGeom prst="rect">
            <a:avLst/>
          </a:prstGeom>
        </p:spPr>
      </p:pic>
      <p:pic>
        <p:nvPicPr>
          <p:cNvPr id="4" name="Picture 3"/>
          <p:cNvPicPr>
            <a:picLocks noChangeAspect="1"/>
          </p:cNvPicPr>
          <p:nvPr/>
        </p:nvPicPr>
        <p:blipFill>
          <a:blip r:embed="rId3"/>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561177572"/>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90895" y="1052156"/>
            <a:ext cx="5783635"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smtClean="0">
                <a:latin typeface="Times New Roman" panose="02020603050405020304" pitchFamily="18" charset="0"/>
                <a:cs typeface="Times New Roman" panose="02020603050405020304" pitchFamily="18" charset="0"/>
              </a:rPr>
              <a:t>Xây dựng bản demo với các chức năng cơ bản </a:t>
            </a:r>
            <a:endParaRPr kumimoji="0" lang="en-US" sz="2400" b="0" i="0" u="none" strike="noStrike" cap="none" normalizeH="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Picture 3" descr="D:\Screenshot_20240608_14585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5833" y="1574693"/>
            <a:ext cx="2635250" cy="5187950"/>
          </a:xfrm>
          <a:prstGeom prst="rect">
            <a:avLst/>
          </a:prstGeom>
          <a:noFill/>
          <a:ln>
            <a:noFill/>
          </a:ln>
        </p:spPr>
      </p:pic>
      <p:pic>
        <p:nvPicPr>
          <p:cNvPr id="5" name="Picture 4" descr="D:\np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5178" y="1575328"/>
            <a:ext cx="2637790" cy="5187315"/>
          </a:xfrm>
          <a:prstGeom prst="rect">
            <a:avLst/>
          </a:prstGeom>
          <a:noFill/>
          <a:ln>
            <a:noFill/>
          </a:ln>
        </p:spPr>
      </p:pic>
      <p:sp>
        <p:nvSpPr>
          <p:cNvPr id="6" name="Rectangle 5"/>
          <p:cNvSpPr/>
          <p:nvPr/>
        </p:nvSpPr>
        <p:spPr>
          <a:xfrm>
            <a:off x="402126" y="1684330"/>
            <a:ext cx="5209780" cy="5078313"/>
          </a:xfrm>
          <a:prstGeom prst="rect">
            <a:avLst/>
          </a:prstGeom>
        </p:spPr>
        <p:txBody>
          <a:bodyPr wrap="square">
            <a:spAutoFit/>
          </a:bodyPr>
          <a:lstStyle/>
          <a:p>
            <a:pPr marL="285750" indent="-285750">
              <a:buFont typeface="Wingdings" panose="05000000000000000000" pitchFamily="2" charset="2"/>
              <a:buChar char="q"/>
            </a:pPr>
            <a:r>
              <a:rPr lang="en-US" i="1">
                <a:latin typeface="Times New Roman" panose="02020603050405020304" pitchFamily="18" charset="0"/>
                <a:ea typeface="Arial" panose="020B0604020202020204" pitchFamily="34" charset="0"/>
              </a:rPr>
              <a:t>Chức năng ngữ </a:t>
            </a:r>
            <a:r>
              <a:rPr lang="en-US" i="1" smtClean="0">
                <a:latin typeface="Times New Roman" panose="02020603050405020304" pitchFamily="18" charset="0"/>
                <a:ea typeface="Arial" panose="020B0604020202020204" pitchFamily="34" charset="0"/>
              </a:rPr>
              <a:t>pháp</a:t>
            </a:r>
          </a:p>
          <a:p>
            <a:pPr algn="just"/>
            <a:r>
              <a:rPr lang="en-US">
                <a:latin typeface="Times New Roman" panose="02020603050405020304" pitchFamily="18" charset="0"/>
                <a:cs typeface="Times New Roman" panose="02020603050405020304" pitchFamily="18" charset="0"/>
              </a:rPr>
              <a:t>Mục đích: giúp người dùng xem lại ngữ pháp cần </a:t>
            </a:r>
            <a:r>
              <a:rPr lang="en-US" smtClean="0">
                <a:latin typeface="Times New Roman" panose="02020603050405020304" pitchFamily="18" charset="0"/>
                <a:cs typeface="Times New Roman" panose="02020603050405020304" pitchFamily="18" charset="0"/>
              </a:rPr>
              <a:t>nhớ</a:t>
            </a:r>
          </a:p>
          <a:p>
            <a:pPr algn="just"/>
            <a:r>
              <a:rPr lang="en-US" smtClean="0">
                <a:latin typeface="Times New Roman" panose="02020603050405020304" pitchFamily="18" charset="0"/>
                <a:cs typeface="Times New Roman" panose="02020603050405020304" pitchFamily="18" charset="0"/>
              </a:rPr>
              <a:t>Giải thích</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Sau khi mở app hoặc người dùng click vào tính năng ngữ pháp</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 Giao diện sẽ hiển thị lên bao gồm các ô vuông, mỗi ô vuông hiển thị nội dung và hình ảnh</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Người dùng có thể kéo lên kéo xuống để chọn nội dùng ngữ pháp cần học</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Khi chọn một nội dung ngữ pháp bất kỳ khi đó ứng dụng sẽ hiển thị ra: mũi tên quay lại, tên ngữ pháp, nội dung chi tiết và những ví dụ dễ hiểu giúp người dùng dễ nhớ hơn.</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Người dùng có thể kéo lên xuống nội dung ngữ pháp và click vào nút quay lại</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Màn hình quay về giao diện hệ thống ban đầu. </a:t>
            </a:r>
          </a:p>
          <a:p>
            <a:endParaRPr lang="en-US"/>
          </a:p>
          <a:p>
            <a:pPr marL="285750" indent="-285750">
              <a:buFont typeface="Wingdings" panose="05000000000000000000" pitchFamily="2" charset="2"/>
              <a:buChar char="q"/>
            </a:pPr>
            <a:endParaRPr lang="en-US"/>
          </a:p>
        </p:txBody>
      </p:sp>
      <p:pic>
        <p:nvPicPr>
          <p:cNvPr id="7" name="Picture 6"/>
          <p:cNvPicPr>
            <a:picLocks noChangeAspect="1"/>
          </p:cNvPicPr>
          <p:nvPr/>
        </p:nvPicPr>
        <p:blipFill>
          <a:blip r:embed="rId4"/>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1911457377"/>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reenshot_20240608_15005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5044" y="762001"/>
            <a:ext cx="2726690" cy="5791831"/>
          </a:xfrm>
          <a:prstGeom prst="rect">
            <a:avLst/>
          </a:prstGeom>
          <a:noFill/>
          <a:ln>
            <a:noFill/>
          </a:ln>
        </p:spPr>
      </p:pic>
      <p:pic>
        <p:nvPicPr>
          <p:cNvPr id="3" name="Picture 2" descr="D:\Screenshot_20240608_150230.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6424" y="762001"/>
            <a:ext cx="2832894" cy="5791832"/>
          </a:xfrm>
          <a:prstGeom prst="rect">
            <a:avLst/>
          </a:prstGeom>
          <a:noFill/>
          <a:ln>
            <a:noFill/>
          </a:ln>
        </p:spPr>
      </p:pic>
      <p:sp>
        <p:nvSpPr>
          <p:cNvPr id="4" name="Rectangle 3"/>
          <p:cNvSpPr/>
          <p:nvPr/>
        </p:nvSpPr>
        <p:spPr>
          <a:xfrm>
            <a:off x="222812" y="1099819"/>
            <a:ext cx="5640106" cy="3693319"/>
          </a:xfrm>
          <a:prstGeom prst="rect">
            <a:avLst/>
          </a:prstGeom>
        </p:spPr>
        <p:txBody>
          <a:bodyPr wrap="square">
            <a:spAutoFit/>
          </a:bodyPr>
          <a:lstStyle/>
          <a:p>
            <a:pPr marL="285750" indent="-285750">
              <a:buFont typeface="Wingdings" panose="05000000000000000000" pitchFamily="2" charset="2"/>
              <a:buChar char="q"/>
            </a:pPr>
            <a:r>
              <a:rPr lang="en-US" i="1">
                <a:latin typeface="Times New Roman" panose="02020603050405020304" pitchFamily="18" charset="0"/>
                <a:ea typeface="Arial" panose="020B0604020202020204" pitchFamily="34" charset="0"/>
              </a:rPr>
              <a:t>Chức năng từ </a:t>
            </a:r>
            <a:r>
              <a:rPr lang="en-US" i="1" smtClean="0">
                <a:latin typeface="Times New Roman" panose="02020603050405020304" pitchFamily="18" charset="0"/>
                <a:ea typeface="Arial" panose="020B0604020202020204" pitchFamily="34" charset="0"/>
              </a:rPr>
              <a:t>vựng</a:t>
            </a:r>
          </a:p>
          <a:p>
            <a:r>
              <a:rPr lang="en-US">
                <a:latin typeface="Times New Roman" panose="02020603050405020304" pitchFamily="18" charset="0"/>
                <a:cs typeface="Times New Roman" panose="02020603050405020304" pitchFamily="18" charset="0"/>
              </a:rPr>
              <a:t>Mục đích: giúp người dùng xem lại, học từ vựng dễ </a:t>
            </a:r>
            <a:r>
              <a:rPr lang="en-US" smtClean="0">
                <a:latin typeface="Times New Roman" panose="02020603050405020304" pitchFamily="18" charset="0"/>
                <a:cs typeface="Times New Roman" panose="02020603050405020304" pitchFamily="18" charset="0"/>
              </a:rPr>
              <a:t>hơn.</a:t>
            </a:r>
            <a:endParaRPr lang="en-US">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Giải thích.</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Người dùng click vào chức năng xem từ vựng sau khi mở App</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Giao diện sẽ hiển thị bao gồm các ô vuông, trong mỗi ô vuông hiện thị lên hình ảnh minh họa và nội dung chủ đề từ vựng</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Người dùng có thể kéo lên xuống để xem nội dung chủ đề mà mình muốn học và click vào các chủ đề từ vựng</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Màn hình sẽ hiển thị lên bao gồm từ vựng tiếng anh, cách phát âm và nghĩa của từ vựng đó</a:t>
            </a:r>
          </a:p>
          <a:p>
            <a:pPr marL="285750" indent="-285750">
              <a:buFont typeface="Wingdings" panose="05000000000000000000" pitchFamily="2" charset="2"/>
              <a:buChar char="q"/>
            </a:pPr>
            <a:endParaRPr lang="en-US"/>
          </a:p>
        </p:txBody>
      </p:sp>
      <p:pic>
        <p:nvPicPr>
          <p:cNvPr id="5" name="Picture 4"/>
          <p:cNvPicPr>
            <a:picLocks noChangeAspect="1"/>
          </p:cNvPicPr>
          <p:nvPr/>
        </p:nvPicPr>
        <p:blipFill>
          <a:blip r:embed="rId4"/>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3059764360"/>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reenshot_20240608_150539.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0331" y="590593"/>
            <a:ext cx="2705735" cy="5639877"/>
          </a:xfrm>
          <a:prstGeom prst="rect">
            <a:avLst/>
          </a:prstGeom>
          <a:noFill/>
          <a:ln>
            <a:noFill/>
          </a:ln>
        </p:spPr>
      </p:pic>
      <p:pic>
        <p:nvPicPr>
          <p:cNvPr id="3" name="Picture 2" descr="D:\Screenshot_20240608_15075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7666" y="590594"/>
            <a:ext cx="2705100" cy="5639876"/>
          </a:xfrm>
          <a:prstGeom prst="rect">
            <a:avLst/>
          </a:prstGeom>
          <a:noFill/>
          <a:ln>
            <a:noFill/>
          </a:ln>
        </p:spPr>
      </p:pic>
      <p:pic>
        <p:nvPicPr>
          <p:cNvPr id="4" name="Picture 3" descr="D:\Screenshot_20240608_15085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92766" y="590594"/>
            <a:ext cx="2807335" cy="5639876"/>
          </a:xfrm>
          <a:prstGeom prst="rect">
            <a:avLst/>
          </a:prstGeom>
          <a:noFill/>
          <a:ln>
            <a:noFill/>
          </a:ln>
        </p:spPr>
      </p:pic>
      <p:sp>
        <p:nvSpPr>
          <p:cNvPr id="5" name="Rectangle 4"/>
          <p:cNvSpPr/>
          <p:nvPr/>
        </p:nvSpPr>
        <p:spPr>
          <a:xfrm>
            <a:off x="23645" y="1099819"/>
            <a:ext cx="3655086" cy="6037550"/>
          </a:xfrm>
          <a:prstGeom prst="rect">
            <a:avLst/>
          </a:prstGeom>
        </p:spPr>
        <p:txBody>
          <a:bodyPr wrap="square">
            <a:spAutoFit/>
          </a:bodyPr>
          <a:lstStyle/>
          <a:p>
            <a:pPr marL="285750" indent="-285750">
              <a:spcAft>
                <a:spcPts val="1000"/>
              </a:spcAft>
              <a:buFont typeface="Wingdings" panose="05000000000000000000" pitchFamily="2" charset="2"/>
              <a:buChar char="q"/>
            </a:pPr>
            <a:r>
              <a:rPr lang="en-US" i="1">
                <a:solidFill>
                  <a:srgbClr val="000000"/>
                </a:solidFill>
                <a:latin typeface="Times New Roman" panose="02020603050405020304" pitchFamily="18" charset="0"/>
                <a:ea typeface="Arial" panose="020B0604020202020204" pitchFamily="34" charset="0"/>
                <a:cs typeface="Times New Roman" panose="02020603050405020304" pitchFamily="18" charset="0"/>
              </a:rPr>
              <a:t>Chức năng tra </a:t>
            </a:r>
            <a:r>
              <a:rPr lang="en-US" i="1" smtClean="0">
                <a:solidFill>
                  <a:srgbClr val="000000"/>
                </a:solidFill>
                <a:latin typeface="Times New Roman" panose="02020603050405020304" pitchFamily="18" charset="0"/>
                <a:ea typeface="Arial" panose="020B0604020202020204" pitchFamily="34" charset="0"/>
                <a:cs typeface="Times New Roman" panose="02020603050405020304" pitchFamily="18" charset="0"/>
              </a:rPr>
              <a:t>từ</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Người dùng click vào chức năng tra từ sau khi mở App</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Giao diện sẽ hiện thị lên một search box và ở dưới hiển thị các chức năng</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Khi người dùng click chuột vào search box, bàn phím sẽ hiện lên và người dùng có thể nhập từ cần tìm kiếm và bấm nút </a:t>
            </a:r>
            <a:r>
              <a:rPr lang="en-US" smtClean="0">
                <a:latin typeface="Times New Roman" panose="02020603050405020304" pitchFamily="18" charset="0"/>
                <a:cs typeface="Times New Roman" panose="02020603050405020304" pitchFamily="18" charset="0"/>
              </a:rPr>
              <a:t>enter</a:t>
            </a:r>
          </a:p>
          <a:p>
            <a:pPr marL="285750" indent="-285750" algn="just">
              <a:buFont typeface="Arial" panose="020B0604020202020204" pitchFamily="34" charset="0"/>
              <a:buChar char="•"/>
            </a:pPr>
            <a:r>
              <a:rPr lang="en-US" smtClean="0">
                <a:latin typeface="Times New Roman" panose="02020603050405020304" pitchFamily="18" charset="0"/>
                <a:cs typeface="Times New Roman" panose="02020603050405020304" pitchFamily="18" charset="0"/>
              </a:rPr>
              <a:t>Khi </a:t>
            </a:r>
            <a:r>
              <a:rPr lang="en-US">
                <a:latin typeface="Times New Roman" panose="02020603050405020304" pitchFamily="18" charset="0"/>
                <a:cs typeface="Times New Roman" panose="02020603050405020304" pitchFamily="18" charset="0"/>
              </a:rPr>
              <a:t>đó giao diện sẽ hiện lên: mũi tên quay lại, từ cần tra, cách phát âm và nghĩa của từ cần tra.</a:t>
            </a:r>
          </a:p>
          <a:p>
            <a:pPr marL="285750" indent="-285750" algn="just">
              <a:buFont typeface="Arial" panose="020B0604020202020204" pitchFamily="34" charset="0"/>
              <a:buChar char="•"/>
            </a:pPr>
            <a:r>
              <a:rPr lang="en-US" smtClean="0">
                <a:latin typeface="Times New Roman" panose="02020603050405020304" pitchFamily="18" charset="0"/>
                <a:cs typeface="Times New Roman" panose="02020603050405020304" pitchFamily="18" charset="0"/>
              </a:rPr>
              <a:t>Người </a:t>
            </a:r>
            <a:r>
              <a:rPr lang="en-US">
                <a:latin typeface="Times New Roman" panose="02020603050405020304" pitchFamily="18" charset="0"/>
                <a:cs typeface="Times New Roman" panose="02020603050405020304" pitchFamily="18" charset="0"/>
              </a:rPr>
              <a:t>dùng có thể kéo lên xuống để xem nội dung của từ cần tra, người dùng click vào mũi tên quay lại</a:t>
            </a:r>
          </a:p>
          <a:p>
            <a:pPr marL="285750" indent="-285750" algn="just">
              <a:buFont typeface="Arial" panose="020B0604020202020204" pitchFamily="34" charset="0"/>
              <a:buChar char="•"/>
            </a:pPr>
            <a:r>
              <a:rPr lang="en-US" smtClean="0">
                <a:latin typeface="Times New Roman" panose="02020603050405020304" pitchFamily="18" charset="0"/>
                <a:cs typeface="Times New Roman" panose="02020603050405020304" pitchFamily="18" charset="0"/>
              </a:rPr>
              <a:t>Màn </a:t>
            </a:r>
            <a:r>
              <a:rPr lang="en-US">
                <a:latin typeface="Times New Roman" panose="02020603050405020304" pitchFamily="18" charset="0"/>
                <a:cs typeface="Times New Roman" panose="02020603050405020304" pitchFamily="18" charset="0"/>
              </a:rPr>
              <a:t>hình sẽ quay lại màn hình ban đầu của chức năng</a:t>
            </a:r>
          </a:p>
          <a:p>
            <a:pPr lvl="0"/>
            <a:endParaRPr lang="en-US"/>
          </a:p>
          <a:p>
            <a:pPr marL="285750" indent="-285750" algn="ctr">
              <a:spcAft>
                <a:spcPts val="1000"/>
              </a:spcAft>
              <a:buFont typeface="Wingdings" panose="05000000000000000000" pitchFamily="2" charset="2"/>
              <a:buChar char="q"/>
            </a:pPr>
            <a:endParaRPr lang="en-US">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712978312"/>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reenshot_20240608_15125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6729" y="519459"/>
            <a:ext cx="3003177" cy="5979953"/>
          </a:xfrm>
          <a:prstGeom prst="rect">
            <a:avLst/>
          </a:prstGeom>
          <a:noFill/>
          <a:ln>
            <a:noFill/>
          </a:ln>
        </p:spPr>
      </p:pic>
      <p:pic>
        <p:nvPicPr>
          <p:cNvPr id="3" name="Picture 2" descr="D:\Screenshot_20240608_15131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8518" y="519459"/>
            <a:ext cx="3081203" cy="5979952"/>
          </a:xfrm>
          <a:prstGeom prst="rect">
            <a:avLst/>
          </a:prstGeom>
          <a:noFill/>
          <a:ln>
            <a:noFill/>
          </a:ln>
        </p:spPr>
      </p:pic>
      <p:sp>
        <p:nvSpPr>
          <p:cNvPr id="6" name="Rectangle 5"/>
          <p:cNvSpPr/>
          <p:nvPr/>
        </p:nvSpPr>
        <p:spPr>
          <a:xfrm>
            <a:off x="371057" y="1099819"/>
            <a:ext cx="4837437" cy="3416320"/>
          </a:xfrm>
          <a:prstGeom prst="rect">
            <a:avLst/>
          </a:prstGeom>
        </p:spPr>
        <p:txBody>
          <a:bodyPr wrap="square">
            <a:spAutoFit/>
          </a:bodyPr>
          <a:lstStyle/>
          <a:p>
            <a:pPr marL="285750" indent="-285750">
              <a:buFont typeface="Wingdings" panose="05000000000000000000" pitchFamily="2" charset="2"/>
              <a:buChar char="q"/>
            </a:pPr>
            <a:r>
              <a:rPr lang="en-US" i="1">
                <a:latin typeface="Times New Roman" panose="02020603050405020304" pitchFamily="18" charset="0"/>
                <a:ea typeface="Arial" panose="020B0604020202020204" pitchFamily="34" charset="0"/>
              </a:rPr>
              <a:t>Chức năng kiểm </a:t>
            </a:r>
            <a:r>
              <a:rPr lang="en-US" i="1" smtClean="0">
                <a:latin typeface="Times New Roman" panose="02020603050405020304" pitchFamily="18" charset="0"/>
                <a:ea typeface="Arial" panose="020B0604020202020204" pitchFamily="34" charset="0"/>
              </a:rPr>
              <a:t>tra</a:t>
            </a:r>
          </a:p>
          <a:p>
            <a:pPr algn="just"/>
            <a:r>
              <a:rPr lang="en-US">
                <a:latin typeface="Times New Roman" panose="02020603050405020304" pitchFamily="18" charset="0"/>
                <a:cs typeface="Times New Roman" panose="02020603050405020304" pitchFamily="18" charset="0"/>
              </a:rPr>
              <a:t>Mục đích: giúp người dùng đánh giá trình độ bản </a:t>
            </a:r>
            <a:r>
              <a:rPr lang="en-US" smtClean="0">
                <a:latin typeface="Times New Roman" panose="02020603050405020304" pitchFamily="18" charset="0"/>
                <a:cs typeface="Times New Roman" panose="02020603050405020304" pitchFamily="18" charset="0"/>
              </a:rPr>
              <a:t>thân</a:t>
            </a:r>
          </a:p>
          <a:p>
            <a:pPr algn="just"/>
            <a:r>
              <a:rPr lang="en-US" smtClean="0">
                <a:latin typeface="Times New Roman" panose="02020603050405020304" pitchFamily="18" charset="0"/>
                <a:cs typeface="Times New Roman" panose="02020603050405020304" pitchFamily="18" charset="0"/>
              </a:rPr>
              <a:t>Giải thích:</a:t>
            </a:r>
            <a:endParaRPr lang="en-US">
              <a:latin typeface="Times New Roman" panose="02020603050405020304" pitchFamily="18" charset="0"/>
              <a:cs typeface="Times New Roman" panose="02020603050405020304" pitchFamily="18" charset="0"/>
            </a:endParaRP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Người dùng click chọn vào chức năng kiểm tra sau khi mở App</a:t>
            </a:r>
          </a:p>
          <a:p>
            <a:pPr marL="285750" lvl="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Giao diện hiển thị lên bao gồm: mũi tên quay lại, level mà người dùng chọn, số thứ tự câu hỏi, tên câu hỏi, các đáp án và nút bấm câu tiếp theo.</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Người dùng click vào chọn một đáp án và bấm vào ô tiếp theo để chuyển câu hỏi</a:t>
            </a:r>
          </a:p>
        </p:txBody>
      </p:sp>
      <p:pic>
        <p:nvPicPr>
          <p:cNvPr id="7" name="Picture 6"/>
          <p:cNvPicPr>
            <a:picLocks noChangeAspect="1"/>
          </p:cNvPicPr>
          <p:nvPr/>
        </p:nvPicPr>
        <p:blipFill>
          <a:blip r:embed="rId4"/>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407505368"/>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8783" y="559310"/>
            <a:ext cx="2041922" cy="540509"/>
          </a:xfrm>
          <a:prstGeom prst="rect">
            <a:avLst/>
          </a:prstGeom>
        </p:spPr>
      </p:pic>
      <p:pic>
        <p:nvPicPr>
          <p:cNvPr id="3" name="Picture 2" descr="D:\Screenshot_20240608_15144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5971" y="752112"/>
            <a:ext cx="2734594" cy="5550076"/>
          </a:xfrm>
          <a:prstGeom prst="rect">
            <a:avLst/>
          </a:prstGeom>
          <a:noFill/>
          <a:ln>
            <a:noFill/>
          </a:ln>
        </p:spPr>
      </p:pic>
      <p:pic>
        <p:nvPicPr>
          <p:cNvPr id="4" name="Picture 3" descr="D:\Screenshot_20240608_15150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2282" y="752113"/>
            <a:ext cx="2788023" cy="5550075"/>
          </a:xfrm>
          <a:prstGeom prst="rect">
            <a:avLst/>
          </a:prstGeom>
          <a:noFill/>
          <a:ln>
            <a:noFill/>
          </a:ln>
        </p:spPr>
      </p:pic>
      <p:sp>
        <p:nvSpPr>
          <p:cNvPr id="5" name="Rectangle 4"/>
          <p:cNvSpPr/>
          <p:nvPr/>
        </p:nvSpPr>
        <p:spPr>
          <a:xfrm>
            <a:off x="259977" y="1055854"/>
            <a:ext cx="5620870" cy="4377609"/>
          </a:xfrm>
          <a:prstGeom prst="rect">
            <a:avLst/>
          </a:prstGeom>
        </p:spPr>
        <p:txBody>
          <a:bodyPr wrap="square">
            <a:spAutoFit/>
          </a:bodyPr>
          <a:lstStyle/>
          <a:p>
            <a:pPr marR="0" lvl="0" algn="just">
              <a:lnSpc>
                <a:spcPct val="130000"/>
              </a:lnSpc>
              <a:spcBef>
                <a:spcPts val="0"/>
              </a:spcBef>
              <a:spcAft>
                <a:spcPts val="0"/>
              </a:spcAft>
              <a:tabLst>
                <a:tab pos="457200" algn="l"/>
              </a:tabLst>
            </a:pPr>
            <a:r>
              <a:rPr lang="en-US" smtClean="0">
                <a:solidFill>
                  <a:srgbClr val="000000"/>
                </a:solidFill>
                <a:latin typeface="Times New Roman" panose="02020603050405020304" pitchFamily="18" charset="0"/>
                <a:ea typeface="等线 Light"/>
                <a:cs typeface="Times New Roman" panose="02020603050405020304" pitchFamily="18" charset="0"/>
              </a:rPr>
              <a:t>Giải thích</a:t>
            </a:r>
          </a:p>
          <a:p>
            <a:pPr marL="285750" marR="0" lvl="0" indent="-285750" algn="just">
              <a:lnSpc>
                <a:spcPct val="130000"/>
              </a:lnSpc>
              <a:spcBef>
                <a:spcPts val="0"/>
              </a:spcBef>
              <a:spcAft>
                <a:spcPts val="0"/>
              </a:spcAft>
              <a:buFont typeface="Arial" panose="020B0604020202020204" pitchFamily="34" charset="0"/>
              <a:buChar char="•"/>
              <a:tabLst>
                <a:tab pos="457200" algn="l"/>
              </a:tabLst>
            </a:pPr>
            <a:r>
              <a:rPr lang="en-US" smtClean="0">
                <a:solidFill>
                  <a:srgbClr val="000000"/>
                </a:solidFill>
                <a:latin typeface="Times New Roman" panose="02020603050405020304" pitchFamily="18" charset="0"/>
                <a:ea typeface="等线 Light"/>
                <a:cs typeface="Times New Roman" panose="02020603050405020304" pitchFamily="18" charset="0"/>
              </a:rPr>
              <a:t>Khi </a:t>
            </a:r>
            <a:r>
              <a:rPr lang="en-US">
                <a:solidFill>
                  <a:srgbClr val="000000"/>
                </a:solidFill>
                <a:latin typeface="Times New Roman" panose="02020603050405020304" pitchFamily="18" charset="0"/>
                <a:ea typeface="等线 Light"/>
                <a:cs typeface="Times New Roman" panose="02020603050405020304" pitchFamily="18" charset="0"/>
              </a:rPr>
              <a:t>người dùng trả lời xong các câu hỏi màn hình sẽ hiển thị lên thông báo bài học hoàn tất !, vòng tròn tỷ lệ, số câu trả lời đúng, nút bấm về màn hình chính và nút bấm xem đáp án.</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lgn="just">
              <a:lnSpc>
                <a:spcPct val="130000"/>
              </a:lnSpc>
              <a:spcBef>
                <a:spcPts val="0"/>
              </a:spcBef>
              <a:spcAft>
                <a:spcPts val="0"/>
              </a:spcAft>
              <a:buFont typeface="Arial" panose="020B0604020202020204" pitchFamily="34" charset="0"/>
              <a:buChar char="•"/>
              <a:tabLst>
                <a:tab pos="457200" algn="l"/>
              </a:tabLst>
            </a:pPr>
            <a:r>
              <a:rPr lang="en-US">
                <a:solidFill>
                  <a:srgbClr val="000000"/>
                </a:solidFill>
                <a:latin typeface="Times New Roman" panose="02020603050405020304" pitchFamily="18" charset="0"/>
                <a:ea typeface="等线 Light"/>
                <a:cs typeface="Times New Roman" panose="02020603050405020304" pitchFamily="18" charset="0"/>
              </a:rPr>
              <a:t>Khi người dùng chọn quay về màn hình chính thì màn hình quay về giao diện hệ thống ban đầu.</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lgn="just">
              <a:lnSpc>
                <a:spcPct val="130000"/>
              </a:lnSpc>
              <a:spcBef>
                <a:spcPts val="0"/>
              </a:spcBef>
              <a:spcAft>
                <a:spcPts val="0"/>
              </a:spcAft>
              <a:buFont typeface="Arial" panose="020B0604020202020204" pitchFamily="34" charset="0"/>
              <a:buChar char="•"/>
              <a:tabLst>
                <a:tab pos="457200" algn="l"/>
              </a:tabLst>
            </a:pPr>
            <a:r>
              <a:rPr lang="en-US">
                <a:solidFill>
                  <a:srgbClr val="000000"/>
                </a:solidFill>
                <a:latin typeface="Times New Roman" panose="02020603050405020304" pitchFamily="18" charset="0"/>
                <a:ea typeface="等线 Light"/>
                <a:cs typeface="Times New Roman" panose="02020603050405020304" pitchFamily="18" charset="0"/>
              </a:rPr>
              <a:t>Khi người dùng chọn xem đáp án, ứng dụng hiển thị lên giao diện bao gồm thứ tự câu hỏi, câu hỏi, các đáp án, đáp án đúng và giải thích</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lgn="just">
              <a:lnSpc>
                <a:spcPct val="130000"/>
              </a:lnSpc>
              <a:spcBef>
                <a:spcPts val="0"/>
              </a:spcBef>
              <a:spcAft>
                <a:spcPts val="0"/>
              </a:spcAft>
              <a:buFont typeface="Arial" panose="020B0604020202020204" pitchFamily="34" charset="0"/>
              <a:buChar char="•"/>
              <a:tabLst>
                <a:tab pos="457200" algn="l"/>
              </a:tabLst>
            </a:pPr>
            <a:r>
              <a:rPr lang="en-US">
                <a:solidFill>
                  <a:srgbClr val="000000"/>
                </a:solidFill>
                <a:latin typeface="Times New Roman" panose="02020603050405020304" pitchFamily="18" charset="0"/>
                <a:ea typeface="等线 Light"/>
                <a:cs typeface="Times New Roman" panose="02020603050405020304" pitchFamily="18" charset="0"/>
              </a:rPr>
              <a:t>Người dùng có thể kéo lên xuống để xem đáp án của tất cả các câu hỏi.</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1970384"/>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任意多边形 40"/>
          <p:cNvSpPr/>
          <p:nvPr/>
        </p:nvSpPr>
        <p:spPr>
          <a:xfrm rot="5400000" flipH="1" flipV="1">
            <a:off x="10128178" y="446654"/>
            <a:ext cx="2511551" cy="1618244"/>
          </a:xfrm>
          <a:custGeom>
            <a:avLst/>
            <a:gdLst>
              <a:gd name="connsiteX0" fmla="*/ 956001 w 1912002"/>
              <a:gd name="connsiteY0" fmla="*/ 0 h 1231942"/>
              <a:gd name="connsiteX1" fmla="*/ 1912002 w 1912002"/>
              <a:gd name="connsiteY1" fmla="*/ 956001 h 1231942"/>
              <a:gd name="connsiteX2" fmla="*/ 1892580 w 1912002"/>
              <a:gd name="connsiteY2" fmla="*/ 1148669 h 1231942"/>
              <a:gd name="connsiteX3" fmla="*/ 1866730 w 1912002"/>
              <a:gd name="connsiteY3" fmla="*/ 1231942 h 1231942"/>
              <a:gd name="connsiteX4" fmla="*/ 1374268 w 1912002"/>
              <a:gd name="connsiteY4" fmla="*/ 1231942 h 1231942"/>
              <a:gd name="connsiteX5" fmla="*/ 1418090 w 1912002"/>
              <a:gd name="connsiteY5" fmla="*/ 1151207 h 1231942"/>
              <a:gd name="connsiteX6" fmla="*/ 1457500 w 1912002"/>
              <a:gd name="connsiteY6" fmla="*/ 956001 h 1231942"/>
              <a:gd name="connsiteX7" fmla="*/ 956001 w 1912002"/>
              <a:gd name="connsiteY7" fmla="*/ 454502 h 1231942"/>
              <a:gd name="connsiteX8" fmla="*/ 454502 w 1912002"/>
              <a:gd name="connsiteY8" fmla="*/ 956001 h 1231942"/>
              <a:gd name="connsiteX9" fmla="*/ 493913 w 1912002"/>
              <a:gd name="connsiteY9" fmla="*/ 1151207 h 1231942"/>
              <a:gd name="connsiteX10" fmla="*/ 537734 w 1912002"/>
              <a:gd name="connsiteY10" fmla="*/ 1231942 h 1231942"/>
              <a:gd name="connsiteX11" fmla="*/ 45272 w 1912002"/>
              <a:gd name="connsiteY11" fmla="*/ 1231942 h 1231942"/>
              <a:gd name="connsiteX12" fmla="*/ 19423 w 1912002"/>
              <a:gd name="connsiteY12" fmla="*/ 1148669 h 1231942"/>
              <a:gd name="connsiteX13" fmla="*/ 0 w 1912002"/>
              <a:gd name="connsiteY13" fmla="*/ 956001 h 1231942"/>
              <a:gd name="connsiteX14" fmla="*/ 956001 w 1912002"/>
              <a:gd name="connsiteY14" fmla="*/ 0 h 123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2002" h="1231942">
                <a:moveTo>
                  <a:pt x="956001" y="0"/>
                </a:moveTo>
                <a:cubicBezTo>
                  <a:pt x="1483986" y="0"/>
                  <a:pt x="1912002" y="428016"/>
                  <a:pt x="1912002" y="956001"/>
                </a:cubicBezTo>
                <a:cubicBezTo>
                  <a:pt x="1912002" y="1021999"/>
                  <a:pt x="1905315" y="1086436"/>
                  <a:pt x="1892580" y="1148669"/>
                </a:cubicBezTo>
                <a:lnTo>
                  <a:pt x="1866730" y="1231942"/>
                </a:lnTo>
                <a:lnTo>
                  <a:pt x="1374268" y="1231942"/>
                </a:lnTo>
                <a:lnTo>
                  <a:pt x="1418090" y="1151207"/>
                </a:lnTo>
                <a:cubicBezTo>
                  <a:pt x="1443467" y="1091209"/>
                  <a:pt x="1457500" y="1025244"/>
                  <a:pt x="1457500" y="956001"/>
                </a:cubicBezTo>
                <a:cubicBezTo>
                  <a:pt x="1457500" y="679031"/>
                  <a:pt x="1232971" y="454502"/>
                  <a:pt x="956001" y="454502"/>
                </a:cubicBezTo>
                <a:cubicBezTo>
                  <a:pt x="679031" y="454502"/>
                  <a:pt x="454502" y="679031"/>
                  <a:pt x="454502" y="956001"/>
                </a:cubicBezTo>
                <a:cubicBezTo>
                  <a:pt x="454502" y="1025244"/>
                  <a:pt x="468535" y="1091209"/>
                  <a:pt x="493913" y="1151207"/>
                </a:cubicBezTo>
                <a:lnTo>
                  <a:pt x="537734" y="1231942"/>
                </a:lnTo>
                <a:lnTo>
                  <a:pt x="45272" y="1231942"/>
                </a:lnTo>
                <a:lnTo>
                  <a:pt x="19423" y="1148669"/>
                </a:lnTo>
                <a:cubicBezTo>
                  <a:pt x="6688" y="1086436"/>
                  <a:pt x="0" y="1021999"/>
                  <a:pt x="0" y="956001"/>
                </a:cubicBezTo>
                <a:cubicBezTo>
                  <a:pt x="0" y="428016"/>
                  <a:pt x="428016" y="0"/>
                  <a:pt x="9560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39" name="PA_pa_     _2"/>
          <p:cNvSpPr txBox="1"/>
          <p:nvPr>
            <p:custDataLst>
              <p:tags r:id="rId1"/>
            </p:custDataLst>
          </p:nvPr>
        </p:nvSpPr>
        <p:spPr>
          <a:xfrm>
            <a:off x="813352" y="2398195"/>
            <a:ext cx="10690041" cy="820083"/>
          </a:xfrm>
          <a:prstGeom prst="rect">
            <a:avLst/>
          </a:prstGeom>
          <a:noFill/>
        </p:spPr>
        <p:txBody>
          <a:bodyPr wrap="square" lIns="80632" tIns="40316" rIns="80632" bIns="40316" rtlCol="0">
            <a:spAutoFit/>
          </a:bodyPr>
          <a:lstStyle/>
          <a:p>
            <a:pPr algn="just"/>
            <a:r>
              <a:rPr lang="en-US" altLang="zh-CN" sz="4800" smtClean="0">
                <a:solidFill>
                  <a:schemeClr val="tx1">
                    <a:lumMod val="65000"/>
                    <a:lumOff val="35000"/>
                  </a:schemeClr>
                </a:solidFill>
                <a:latin typeface="思源黑体 CN Heavy" panose="020B0A00000000000000" pitchFamily="34" charset="-122"/>
                <a:ea typeface="思源黑体 CN Heavy" panose="020B0A00000000000000" pitchFamily="34" charset="-122"/>
              </a:rPr>
              <a:t>CHƯƠNG I. TỔNG QUAN VỀ ĐỀ TÀI</a:t>
            </a:r>
            <a:endParaRPr lang="zh-CN" altLang="en-US" sz="4800" dirty="0">
              <a:solidFill>
                <a:schemeClr val="tx1">
                  <a:lumMod val="65000"/>
                  <a:lumOff val="35000"/>
                </a:scheme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318339332"/>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iterate type="lt">
                                    <p:tmPct val="1000"/>
                                  </p:iterate>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p:tgtEl>
                                          <p:spTgt spid="39"/>
                                        </p:tgtEl>
                                        <p:attrNameLst>
                                          <p:attrName>ppt_x</p:attrName>
                                        </p:attrNameLst>
                                      </p:cBhvr>
                                      <p:tavLst>
                                        <p:tav tm="0">
                                          <p:val>
                                            <p:strVal val="#ppt_x-#ppt_w*1.125000"/>
                                          </p:val>
                                        </p:tav>
                                        <p:tav tm="100000">
                                          <p:val>
                                            <p:strVal val="#ppt_x"/>
                                          </p:val>
                                        </p:tav>
                                      </p:tavLst>
                                    </p:anim>
                                    <p:animEffect transition="in" filter="wipe(right)">
                                      <p:cBhvr>
                                        <p:cTn id="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2729" y="1079050"/>
            <a:ext cx="11140799" cy="5078313"/>
          </a:xfrm>
          <a:prstGeom prst="rect">
            <a:avLst/>
          </a:prstGeom>
        </p:spPr>
        <p:txBody>
          <a:bodyPr wrap="square">
            <a:spAutoFit/>
          </a:bodyPr>
          <a:lstStyle/>
          <a:p>
            <a:pPr>
              <a:lnSpc>
                <a:spcPct val="150000"/>
              </a:lnSpc>
            </a:pPr>
            <a:r>
              <a:rPr lang="en-US" smtClean="0">
                <a:solidFill>
                  <a:srgbClr val="000000"/>
                </a:solidFill>
                <a:latin typeface="Times New Roman" panose="02020603050405020304" pitchFamily="18" charset="0"/>
                <a:ea typeface="等线 Light"/>
              </a:rPr>
              <a:t>5.2. Kiểm </a:t>
            </a:r>
            <a:r>
              <a:rPr lang="en-US">
                <a:solidFill>
                  <a:srgbClr val="000000"/>
                </a:solidFill>
                <a:latin typeface="Times New Roman" panose="02020603050405020304" pitchFamily="18" charset="0"/>
                <a:ea typeface="等线 Light"/>
              </a:rPr>
              <a:t>thử ứng </a:t>
            </a:r>
            <a:r>
              <a:rPr lang="en-US" smtClean="0">
                <a:solidFill>
                  <a:srgbClr val="000000"/>
                </a:solidFill>
                <a:latin typeface="Times New Roman" panose="02020603050405020304" pitchFamily="18" charset="0"/>
                <a:ea typeface="等线 Light"/>
              </a:rPr>
              <a:t>dụng</a:t>
            </a:r>
          </a:p>
          <a:p>
            <a:pPr algn="just">
              <a:lnSpc>
                <a:spcPct val="150000"/>
              </a:lnSpc>
            </a:pPr>
            <a:r>
              <a:rPr lang="en-US" smtClean="0"/>
              <a:t>      </a:t>
            </a:r>
            <a:r>
              <a:rPr lang="en-US" smtClean="0">
                <a:latin typeface="Times New Roman" panose="02020603050405020304" pitchFamily="18" charset="0"/>
                <a:cs typeface="Times New Roman" panose="02020603050405020304" pitchFamily="18" charset="0"/>
              </a:rPr>
              <a:t>Quá </a:t>
            </a:r>
            <a:r>
              <a:rPr lang="en-US">
                <a:latin typeface="Times New Roman" panose="02020603050405020304" pitchFamily="18" charset="0"/>
                <a:cs typeface="Times New Roman" panose="02020603050405020304" pitchFamily="18" charset="0"/>
              </a:rPr>
              <a:t>trình kiểm thử ứng dụng từ điển là một quy trình quan trọng để đảm bảo tính ổn định, hiệu suất và trải nghiệm người dùng tốt nhất. Bằng cách thực hiện kiểm thử cẩn thận và chính xác, ta có thể đảm bảo rằng ứng dụng từ điển của họ đáp ứng được nhu cầu của người dùng và đảm báo đúng yêu cầu lúc đầu của nhà sản xuất</a:t>
            </a:r>
            <a:r>
              <a:rPr lang="en-US" smtClean="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Đầu tiên, quá trình kiểm thử bao gồm việc xác định yêu cầu và mục tiêu kiểm thử. </a:t>
            </a:r>
          </a:p>
          <a:p>
            <a:pPr marL="285750" indent="-285750" algn="just">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Tiếp theo, cần lập kế hoạch kiểm thử, bao gồm việc xác định phạm vi kiểm thử, tài nguyên cần thiết và lập lịch trình.</a:t>
            </a:r>
          </a:p>
          <a:p>
            <a:pPr marL="285750" indent="-285750" algn="just">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Sau đó, quá trình kiểm thử bao gồm việc thực hiện các loại kiểm thử khác nhau như kiểm thử chức năng, kiểm thử giao diện người dùng, kiểm thử tương thích và kiểm thử hiệu suất. </a:t>
            </a:r>
          </a:p>
          <a:p>
            <a:pPr marL="285750" indent="-285750" algn="just">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Sau khi hoàn thành kiểm thử, phân tích kết quả và báo cáo các vấn đề phát sinh. </a:t>
            </a:r>
            <a:endParaRPr lang="en-US" smtClean="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mtClean="0">
                <a:latin typeface="Times New Roman" panose="02020603050405020304" pitchFamily="18" charset="0"/>
                <a:cs typeface="Times New Roman" panose="02020603050405020304" pitchFamily="18" charset="0"/>
              </a:rPr>
              <a:t>Cuối </a:t>
            </a:r>
            <a:r>
              <a:rPr lang="en-US">
                <a:latin typeface="Times New Roman" panose="02020603050405020304" pitchFamily="18" charset="0"/>
                <a:cs typeface="Times New Roman" panose="02020603050405020304" pitchFamily="18" charset="0"/>
              </a:rPr>
              <a:t>cùng, sau khi các vấn đề đã được giải quyết, quá trình kiểm thử cũng bao gồm việc kiểm tra lại để đảm bảo rằng tất cả các vấn đề đã được giải quyết và ứng dụng từ điển hoạt động như mong đợi.</a:t>
            </a:r>
          </a:p>
        </p:txBody>
      </p:sp>
      <p:pic>
        <p:nvPicPr>
          <p:cNvPr id="3" name="Picture 2"/>
          <p:cNvPicPr>
            <a:picLocks noChangeAspect="1"/>
          </p:cNvPicPr>
          <p:nvPr/>
        </p:nvPicPr>
        <p:blipFill>
          <a:blip r:embed="rId2"/>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2505143255"/>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任意多边形 40"/>
          <p:cNvSpPr/>
          <p:nvPr/>
        </p:nvSpPr>
        <p:spPr>
          <a:xfrm rot="5400000" flipH="1" flipV="1">
            <a:off x="10128178" y="446654"/>
            <a:ext cx="2511551" cy="1618244"/>
          </a:xfrm>
          <a:custGeom>
            <a:avLst/>
            <a:gdLst>
              <a:gd name="connsiteX0" fmla="*/ 956001 w 1912002"/>
              <a:gd name="connsiteY0" fmla="*/ 0 h 1231942"/>
              <a:gd name="connsiteX1" fmla="*/ 1912002 w 1912002"/>
              <a:gd name="connsiteY1" fmla="*/ 956001 h 1231942"/>
              <a:gd name="connsiteX2" fmla="*/ 1892580 w 1912002"/>
              <a:gd name="connsiteY2" fmla="*/ 1148669 h 1231942"/>
              <a:gd name="connsiteX3" fmla="*/ 1866730 w 1912002"/>
              <a:gd name="connsiteY3" fmla="*/ 1231942 h 1231942"/>
              <a:gd name="connsiteX4" fmla="*/ 1374268 w 1912002"/>
              <a:gd name="connsiteY4" fmla="*/ 1231942 h 1231942"/>
              <a:gd name="connsiteX5" fmla="*/ 1418090 w 1912002"/>
              <a:gd name="connsiteY5" fmla="*/ 1151207 h 1231942"/>
              <a:gd name="connsiteX6" fmla="*/ 1457500 w 1912002"/>
              <a:gd name="connsiteY6" fmla="*/ 956001 h 1231942"/>
              <a:gd name="connsiteX7" fmla="*/ 956001 w 1912002"/>
              <a:gd name="connsiteY7" fmla="*/ 454502 h 1231942"/>
              <a:gd name="connsiteX8" fmla="*/ 454502 w 1912002"/>
              <a:gd name="connsiteY8" fmla="*/ 956001 h 1231942"/>
              <a:gd name="connsiteX9" fmla="*/ 493913 w 1912002"/>
              <a:gd name="connsiteY9" fmla="*/ 1151207 h 1231942"/>
              <a:gd name="connsiteX10" fmla="*/ 537734 w 1912002"/>
              <a:gd name="connsiteY10" fmla="*/ 1231942 h 1231942"/>
              <a:gd name="connsiteX11" fmla="*/ 45272 w 1912002"/>
              <a:gd name="connsiteY11" fmla="*/ 1231942 h 1231942"/>
              <a:gd name="connsiteX12" fmla="*/ 19423 w 1912002"/>
              <a:gd name="connsiteY12" fmla="*/ 1148669 h 1231942"/>
              <a:gd name="connsiteX13" fmla="*/ 0 w 1912002"/>
              <a:gd name="connsiteY13" fmla="*/ 956001 h 1231942"/>
              <a:gd name="connsiteX14" fmla="*/ 956001 w 1912002"/>
              <a:gd name="connsiteY14" fmla="*/ 0 h 123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2002" h="1231942">
                <a:moveTo>
                  <a:pt x="956001" y="0"/>
                </a:moveTo>
                <a:cubicBezTo>
                  <a:pt x="1483986" y="0"/>
                  <a:pt x="1912002" y="428016"/>
                  <a:pt x="1912002" y="956001"/>
                </a:cubicBezTo>
                <a:cubicBezTo>
                  <a:pt x="1912002" y="1021999"/>
                  <a:pt x="1905315" y="1086436"/>
                  <a:pt x="1892580" y="1148669"/>
                </a:cubicBezTo>
                <a:lnTo>
                  <a:pt x="1866730" y="1231942"/>
                </a:lnTo>
                <a:lnTo>
                  <a:pt x="1374268" y="1231942"/>
                </a:lnTo>
                <a:lnTo>
                  <a:pt x="1418090" y="1151207"/>
                </a:lnTo>
                <a:cubicBezTo>
                  <a:pt x="1443467" y="1091209"/>
                  <a:pt x="1457500" y="1025244"/>
                  <a:pt x="1457500" y="956001"/>
                </a:cubicBezTo>
                <a:cubicBezTo>
                  <a:pt x="1457500" y="679031"/>
                  <a:pt x="1232971" y="454502"/>
                  <a:pt x="956001" y="454502"/>
                </a:cubicBezTo>
                <a:cubicBezTo>
                  <a:pt x="679031" y="454502"/>
                  <a:pt x="454502" y="679031"/>
                  <a:pt x="454502" y="956001"/>
                </a:cubicBezTo>
                <a:cubicBezTo>
                  <a:pt x="454502" y="1025244"/>
                  <a:pt x="468535" y="1091209"/>
                  <a:pt x="493913" y="1151207"/>
                </a:cubicBezTo>
                <a:lnTo>
                  <a:pt x="537734" y="1231942"/>
                </a:lnTo>
                <a:lnTo>
                  <a:pt x="45272" y="1231942"/>
                </a:lnTo>
                <a:lnTo>
                  <a:pt x="19423" y="1148669"/>
                </a:lnTo>
                <a:cubicBezTo>
                  <a:pt x="6688" y="1086436"/>
                  <a:pt x="0" y="1021999"/>
                  <a:pt x="0" y="956001"/>
                </a:cubicBezTo>
                <a:cubicBezTo>
                  <a:pt x="0" y="428016"/>
                  <a:pt x="428016" y="0"/>
                  <a:pt x="9560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7" name="PA_pa_     _2">
            <a:extLst>
              <a:ext uri="{FF2B5EF4-FFF2-40B4-BE49-F238E27FC236}">
                <a16:creationId xmlns:a16="http://schemas.microsoft.com/office/drawing/2014/main" xmlns="" id="{89154518-E694-492B-80CE-C17EDE5FD0DC}"/>
              </a:ext>
            </a:extLst>
          </p:cNvPr>
          <p:cNvSpPr txBox="1"/>
          <p:nvPr>
            <p:custDataLst>
              <p:tags r:id="rId1"/>
            </p:custDataLst>
          </p:nvPr>
        </p:nvSpPr>
        <p:spPr>
          <a:xfrm>
            <a:off x="1073328" y="2640242"/>
            <a:ext cx="10692693" cy="573862"/>
          </a:xfrm>
          <a:prstGeom prst="rect">
            <a:avLst/>
          </a:prstGeom>
          <a:noFill/>
        </p:spPr>
        <p:txBody>
          <a:bodyPr wrap="square" lIns="80632" tIns="40316" rIns="80632" bIns="40316" rtlCol="0">
            <a:spAutoFit/>
          </a:bodyPr>
          <a:lstStyle/>
          <a:p>
            <a:r>
              <a:rPr lang="en-US" altLang="zh-CN" sz="3200" smtClean="0">
                <a:solidFill>
                  <a:schemeClr val="tx1">
                    <a:lumMod val="65000"/>
                    <a:lumOff val="35000"/>
                  </a:schemeClr>
                </a:solidFill>
                <a:latin typeface="思源黑体 CN Heavy" panose="020B0A00000000000000" pitchFamily="34" charset="-122"/>
                <a:ea typeface="思源黑体 CN Heavy" panose="020B0A00000000000000" pitchFamily="34" charset="-122"/>
              </a:rPr>
              <a:t>CHƯƠNG VI. NHẬN XÉT VÀ ĐÁNH GIÁ ỨNG DỤNG</a:t>
            </a:r>
            <a:endParaRPr lang="zh-CN" altLang="en-US" sz="3200" dirty="0">
              <a:solidFill>
                <a:schemeClr val="tx1">
                  <a:lumMod val="65000"/>
                  <a:lumOff val="35000"/>
                </a:scheme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3089586573"/>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iterate type="lt">
                                    <p:tmPct val="1000"/>
                                  </p:iterate>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8783" y="1099819"/>
            <a:ext cx="4714752" cy="5449377"/>
          </a:xfrm>
          <a:prstGeom prst="rect">
            <a:avLst/>
          </a:prstGeom>
        </p:spPr>
        <p:txBody>
          <a:bodyPr wrap="none">
            <a:spAutoFit/>
          </a:bodyPr>
          <a:lstStyle/>
          <a:p>
            <a:pPr algn="just">
              <a:lnSpc>
                <a:spcPct val="150000"/>
              </a:lnSpc>
            </a:pPr>
            <a:r>
              <a:rPr lang="en-US" smtClean="0">
                <a:solidFill>
                  <a:srgbClr val="000000"/>
                </a:solidFill>
                <a:latin typeface="Times New Roman" panose="02020603050405020304" pitchFamily="18" charset="0"/>
              </a:rPr>
              <a:t>6.1. Những kết quả đạt được</a:t>
            </a:r>
          </a:p>
          <a:p>
            <a:pPr algn="just">
              <a:lnSpc>
                <a:spcPct val="150000"/>
              </a:lnSpc>
            </a:pPr>
            <a:r>
              <a:rPr lang="en-US" smtClean="0">
                <a:solidFill>
                  <a:srgbClr val="000000"/>
                </a:solidFill>
                <a:latin typeface="Times New Roman" panose="02020603050405020304" pitchFamily="18" charset="0"/>
              </a:rPr>
              <a:t>Ưu điểm</a:t>
            </a:r>
          </a:p>
          <a:p>
            <a:pPr marL="285750" indent="-285750" algn="just">
              <a:lnSpc>
                <a:spcPct val="150000"/>
              </a:lnSpc>
              <a:buFont typeface="Arial" panose="020B0604020202020204" pitchFamily="34" charset="0"/>
              <a:buChar char="•"/>
            </a:pPr>
            <a:r>
              <a:rPr lang="en-US" smtClean="0">
                <a:solidFill>
                  <a:srgbClr val="000000"/>
                </a:solidFill>
                <a:latin typeface="Times New Roman" panose="02020603050405020304" pitchFamily="18" charset="0"/>
              </a:rPr>
              <a:t>Khả năng tra từ chính xác cao.</a:t>
            </a:r>
          </a:p>
          <a:p>
            <a:pPr marL="285750" indent="-285750" algn="just">
              <a:lnSpc>
                <a:spcPct val="150000"/>
              </a:lnSpc>
              <a:buFont typeface="Arial" panose="020B0604020202020204" pitchFamily="34" charset="0"/>
              <a:buChar char="•"/>
            </a:pPr>
            <a:r>
              <a:rPr lang="en-US" smtClean="0">
                <a:solidFill>
                  <a:srgbClr val="000000"/>
                </a:solidFill>
                <a:latin typeface="Times New Roman" panose="02020603050405020304" pitchFamily="18" charset="0"/>
              </a:rPr>
              <a:t>Giao diện đẹp và đơn gian màu sắc dễ nhìn.</a:t>
            </a:r>
          </a:p>
          <a:p>
            <a:pPr marL="285750" indent="-285750" algn="just">
              <a:lnSpc>
                <a:spcPct val="150000"/>
              </a:lnSpc>
              <a:buFont typeface="Arial" panose="020B0604020202020204" pitchFamily="34" charset="0"/>
              <a:buChar char="•"/>
            </a:pPr>
            <a:r>
              <a:rPr lang="en-US" smtClean="0">
                <a:solidFill>
                  <a:srgbClr val="000000"/>
                </a:solidFill>
                <a:latin typeface="Times New Roman" panose="02020603050405020304" pitchFamily="18" charset="0"/>
              </a:rPr>
              <a:t>Dễ sử dụng.</a:t>
            </a:r>
          </a:p>
          <a:p>
            <a:pPr marL="285750" indent="-285750" algn="just">
              <a:lnSpc>
                <a:spcPct val="150000"/>
              </a:lnSpc>
              <a:buFont typeface="Arial" panose="020B0604020202020204" pitchFamily="34" charset="0"/>
              <a:buChar char="•"/>
            </a:pPr>
            <a:r>
              <a:rPr lang="en-US" smtClean="0">
                <a:solidFill>
                  <a:srgbClr val="000000"/>
                </a:solidFill>
                <a:latin typeface="Times New Roman" panose="02020603050405020304" pitchFamily="18" charset="0"/>
              </a:rPr>
              <a:t>Hoạt động ổn định.</a:t>
            </a:r>
          </a:p>
          <a:p>
            <a:pPr algn="just">
              <a:lnSpc>
                <a:spcPct val="150000"/>
              </a:lnSpc>
            </a:pPr>
            <a:r>
              <a:rPr lang="en-US" smtClean="0">
                <a:solidFill>
                  <a:srgbClr val="000000"/>
                </a:solidFill>
                <a:latin typeface="Times New Roman" panose="02020603050405020304" pitchFamily="18" charset="0"/>
              </a:rPr>
              <a:t>Nhược điểm</a:t>
            </a:r>
          </a:p>
          <a:p>
            <a:pPr marL="285750" indent="-285750" algn="just">
              <a:lnSpc>
                <a:spcPct val="150000"/>
              </a:lnSpc>
              <a:buFont typeface="Arial" panose="020B0604020202020204" pitchFamily="34" charset="0"/>
              <a:buChar char="•"/>
            </a:pPr>
            <a:r>
              <a:rPr lang="en-US" smtClean="0">
                <a:solidFill>
                  <a:srgbClr val="000000"/>
                </a:solidFill>
                <a:latin typeface="Times New Roman" panose="02020603050405020304" pitchFamily="18" charset="0"/>
              </a:rPr>
              <a:t>Kho từ vựng ít.</a:t>
            </a:r>
          </a:p>
          <a:p>
            <a:pPr marL="285750" indent="-285750" algn="just">
              <a:lnSpc>
                <a:spcPct val="150000"/>
              </a:lnSpc>
              <a:buFont typeface="Arial" panose="020B0604020202020204" pitchFamily="34" charset="0"/>
              <a:buChar char="•"/>
            </a:pPr>
            <a:r>
              <a:rPr lang="en-US" smtClean="0">
                <a:solidFill>
                  <a:srgbClr val="000000"/>
                </a:solidFill>
                <a:latin typeface="Times New Roman" panose="02020603050405020304" pitchFamily="18" charset="0"/>
              </a:rPr>
              <a:t>Không dịch được văn bản.</a:t>
            </a:r>
          </a:p>
          <a:p>
            <a:pPr marL="285750" indent="-285750" algn="just">
              <a:lnSpc>
                <a:spcPct val="150000"/>
              </a:lnSpc>
              <a:buFont typeface="Arial" panose="020B0604020202020204" pitchFamily="34" charset="0"/>
              <a:buChar char="•"/>
            </a:pPr>
            <a:r>
              <a:rPr lang="en-US" smtClean="0">
                <a:solidFill>
                  <a:srgbClr val="000000"/>
                </a:solidFill>
                <a:latin typeface="Times New Roman" panose="02020603050405020304" pitchFamily="18" charset="0"/>
              </a:rPr>
              <a:t>Các chức năng còn đơn giản</a:t>
            </a:r>
          </a:p>
          <a:p>
            <a:pPr algn="just">
              <a:lnSpc>
                <a:spcPct val="150000"/>
              </a:lnSpc>
            </a:pPr>
            <a:r>
              <a:rPr lang="en-US" smtClean="0">
                <a:solidFill>
                  <a:srgbClr val="000000"/>
                </a:solidFill>
                <a:latin typeface="Times New Roman" panose="02020603050405020304" pitchFamily="18" charset="0"/>
              </a:rPr>
              <a:t>6.2. Hướng phát triển</a:t>
            </a:r>
          </a:p>
          <a:p>
            <a:pPr marL="285750" indent="-285750" algn="just">
              <a:lnSpc>
                <a:spcPct val="150000"/>
              </a:lnSpc>
              <a:buFontTx/>
              <a:buChar char="-"/>
            </a:pPr>
            <a:r>
              <a:rPr lang="en-US" smtClean="0">
                <a:solidFill>
                  <a:srgbClr val="000000"/>
                </a:solidFill>
                <a:latin typeface="Times New Roman" panose="02020603050405020304" pitchFamily="18" charset="0"/>
              </a:rPr>
              <a:t>Phát triển thêm chức năng dịch bằng hình ảnh</a:t>
            </a:r>
          </a:p>
          <a:p>
            <a:pPr marL="285750" indent="-285750" algn="just">
              <a:lnSpc>
                <a:spcPct val="150000"/>
              </a:lnSpc>
              <a:buFontTx/>
              <a:buChar char="-"/>
            </a:pPr>
            <a:r>
              <a:rPr lang="en-US" smtClean="0">
                <a:solidFill>
                  <a:srgbClr val="000000"/>
                </a:solidFill>
                <a:latin typeface="Times New Roman" panose="02020603050405020304" pitchFamily="18" charset="0"/>
              </a:rPr>
              <a:t>Thêm chức năng lưu bài kiểm tra đã làm.</a:t>
            </a:r>
            <a:endParaRPr lang="en-US"/>
          </a:p>
        </p:txBody>
      </p:sp>
      <p:pic>
        <p:nvPicPr>
          <p:cNvPr id="3" name="Picture 2"/>
          <p:cNvPicPr>
            <a:picLocks noChangeAspect="1"/>
          </p:cNvPicPr>
          <p:nvPr/>
        </p:nvPicPr>
        <p:blipFill>
          <a:blip r:embed="rId2"/>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1240191363"/>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393294" y="0"/>
            <a:ext cx="4558075" cy="1739192"/>
            <a:chOff x="7393294" y="0"/>
            <a:chExt cx="4558075" cy="1739192"/>
          </a:xfrm>
        </p:grpSpPr>
        <p:grpSp>
          <p:nvGrpSpPr>
            <p:cNvPr id="8" name="组合 7"/>
            <p:cNvGrpSpPr/>
            <p:nvPr/>
          </p:nvGrpSpPr>
          <p:grpSpPr>
            <a:xfrm flipH="1" flipV="1">
              <a:off x="9202213" y="0"/>
              <a:ext cx="2749156" cy="1430740"/>
              <a:chOff x="1006878" y="5622125"/>
              <a:chExt cx="2374724" cy="1235875"/>
            </a:xfrm>
            <a:solidFill>
              <a:schemeClr val="accent1"/>
            </a:solidFill>
          </p:grpSpPr>
          <p:sp>
            <p:nvSpPr>
              <p:cNvPr id="39" name="椭圆 38"/>
              <p:cNvSpPr/>
              <p:nvPr/>
            </p:nvSpPr>
            <p:spPr>
              <a:xfrm flipV="1">
                <a:off x="2995161" y="5717501"/>
                <a:ext cx="386441" cy="3864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0" name="任意多边形 39"/>
              <p:cNvSpPr/>
              <p:nvPr/>
            </p:nvSpPr>
            <p:spPr>
              <a:xfrm flipV="1">
                <a:off x="1006878" y="5622125"/>
                <a:ext cx="1835249" cy="1235875"/>
              </a:xfrm>
              <a:custGeom>
                <a:avLst/>
                <a:gdLst>
                  <a:gd name="connsiteX0" fmla="*/ 41106 w 1256762"/>
                  <a:gd name="connsiteY0" fmla="*/ 0 h 846316"/>
                  <a:gd name="connsiteX1" fmla="*/ 382791 w 1256762"/>
                  <a:gd name="connsiteY1" fmla="*/ 0 h 846316"/>
                  <a:gd name="connsiteX2" fmla="*/ 355042 w 1256762"/>
                  <a:gd name="connsiteY2" fmla="*/ 33632 h 846316"/>
                  <a:gd name="connsiteX3" fmla="*/ 298745 w 1256762"/>
                  <a:gd name="connsiteY3" fmla="*/ 217935 h 846316"/>
                  <a:gd name="connsiteX4" fmla="*/ 628381 w 1256762"/>
                  <a:gd name="connsiteY4" fmla="*/ 547571 h 846316"/>
                  <a:gd name="connsiteX5" fmla="*/ 958017 w 1256762"/>
                  <a:gd name="connsiteY5" fmla="*/ 217935 h 846316"/>
                  <a:gd name="connsiteX6" fmla="*/ 901720 w 1256762"/>
                  <a:gd name="connsiteY6" fmla="*/ 33632 h 846316"/>
                  <a:gd name="connsiteX7" fmla="*/ 873971 w 1256762"/>
                  <a:gd name="connsiteY7" fmla="*/ 0 h 846316"/>
                  <a:gd name="connsiteX8" fmla="*/ 1215656 w 1256762"/>
                  <a:gd name="connsiteY8" fmla="*/ 0 h 846316"/>
                  <a:gd name="connsiteX9" fmla="*/ 1243996 w 1256762"/>
                  <a:gd name="connsiteY9" fmla="*/ 91294 h 846316"/>
                  <a:gd name="connsiteX10" fmla="*/ 1256762 w 1256762"/>
                  <a:gd name="connsiteY10" fmla="*/ 217935 h 846316"/>
                  <a:gd name="connsiteX11" fmla="*/ 628381 w 1256762"/>
                  <a:gd name="connsiteY11" fmla="*/ 846316 h 846316"/>
                  <a:gd name="connsiteX12" fmla="*/ 0 w 1256762"/>
                  <a:gd name="connsiteY12" fmla="*/ 217935 h 846316"/>
                  <a:gd name="connsiteX13" fmla="*/ 12766 w 1256762"/>
                  <a:gd name="connsiteY13" fmla="*/ 91294 h 8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6762" h="846316">
                    <a:moveTo>
                      <a:pt x="41106" y="0"/>
                    </a:moveTo>
                    <a:lnTo>
                      <a:pt x="382791" y="0"/>
                    </a:lnTo>
                    <a:lnTo>
                      <a:pt x="355042" y="33632"/>
                    </a:lnTo>
                    <a:cubicBezTo>
                      <a:pt x="319499" y="86243"/>
                      <a:pt x="298745" y="149665"/>
                      <a:pt x="298745" y="217935"/>
                    </a:cubicBezTo>
                    <a:cubicBezTo>
                      <a:pt x="298745" y="399988"/>
                      <a:pt x="446328" y="547571"/>
                      <a:pt x="628381" y="547571"/>
                    </a:cubicBezTo>
                    <a:cubicBezTo>
                      <a:pt x="810434" y="547571"/>
                      <a:pt x="958017" y="399988"/>
                      <a:pt x="958017" y="217935"/>
                    </a:cubicBezTo>
                    <a:cubicBezTo>
                      <a:pt x="958017" y="149665"/>
                      <a:pt x="937263" y="86243"/>
                      <a:pt x="901720" y="33632"/>
                    </a:cubicBezTo>
                    <a:lnTo>
                      <a:pt x="873971" y="0"/>
                    </a:lnTo>
                    <a:lnTo>
                      <a:pt x="1215656" y="0"/>
                    </a:lnTo>
                    <a:lnTo>
                      <a:pt x="1243996" y="91294"/>
                    </a:lnTo>
                    <a:cubicBezTo>
                      <a:pt x="1252366" y="132200"/>
                      <a:pt x="1256762" y="174554"/>
                      <a:pt x="1256762" y="217935"/>
                    </a:cubicBezTo>
                    <a:cubicBezTo>
                      <a:pt x="1256762" y="564980"/>
                      <a:pt x="975426" y="846316"/>
                      <a:pt x="628381" y="846316"/>
                    </a:cubicBezTo>
                    <a:cubicBezTo>
                      <a:pt x="281336" y="846316"/>
                      <a:pt x="0" y="564980"/>
                      <a:pt x="0" y="217935"/>
                    </a:cubicBezTo>
                    <a:cubicBezTo>
                      <a:pt x="0" y="174554"/>
                      <a:pt x="4396" y="132200"/>
                      <a:pt x="12766" y="9129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grpSp>
        <p:sp>
          <p:nvSpPr>
            <p:cNvPr id="24" name="椭圆 23"/>
            <p:cNvSpPr/>
            <p:nvPr/>
          </p:nvSpPr>
          <p:spPr>
            <a:xfrm flipH="1">
              <a:off x="8317600" y="1264719"/>
              <a:ext cx="279244" cy="2792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8" name="椭圆 27"/>
            <p:cNvSpPr/>
            <p:nvPr/>
          </p:nvSpPr>
          <p:spPr>
            <a:xfrm flipH="1">
              <a:off x="7393294" y="1459948"/>
              <a:ext cx="279244" cy="2792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grpSp>
      <p:sp>
        <p:nvSpPr>
          <p:cNvPr id="14" name="文本框 17">
            <a:extLst>
              <a:ext uri="{FF2B5EF4-FFF2-40B4-BE49-F238E27FC236}">
                <a16:creationId xmlns:a16="http://schemas.microsoft.com/office/drawing/2014/main" xmlns="" id="{13F8A567-C0E1-44DA-A29D-A80F95365C0B}"/>
              </a:ext>
            </a:extLst>
          </p:cNvPr>
          <p:cNvSpPr txBox="1"/>
          <p:nvPr/>
        </p:nvSpPr>
        <p:spPr>
          <a:xfrm flipH="1">
            <a:off x="1239383" y="2144007"/>
            <a:ext cx="6001964" cy="1107996"/>
          </a:xfrm>
          <a:prstGeom prst="rect">
            <a:avLst/>
          </a:prstGeom>
          <a:noFill/>
        </p:spPr>
        <p:txBody>
          <a:bodyPr wrap="none" rtlCol="0">
            <a:spAutoFit/>
          </a:bodyPr>
          <a:lstStyle/>
          <a:p>
            <a:r>
              <a:rPr lang="en-US" altLang="zh-CN" sz="6600">
                <a:solidFill>
                  <a:schemeClr val="tx1">
                    <a:lumMod val="75000"/>
                    <a:lumOff val="25000"/>
                  </a:schemeClr>
                </a:solidFill>
                <a:latin typeface="思源黑体 CN Heavy" panose="020B0A00000000000000" pitchFamily="34" charset="-122"/>
                <a:ea typeface="思源黑体 CN Heavy" panose="020B0A00000000000000" pitchFamily="34" charset="-122"/>
              </a:rPr>
              <a:t>Thank You All</a:t>
            </a:r>
            <a:endParaRPr lang="zh-CN" altLang="en-US" sz="66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4022637449"/>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2"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Scale>
                                      <p:cBhvr>
                                        <p:cTn id="12"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4"/>
                                        </p:tgtEl>
                                        <p:attrNameLst>
                                          <p:attrName>ppt_x</p:attrName>
                                          <p:attrName>ppt_y</p:attrName>
                                        </p:attrNameLst>
                                      </p:cBhvr>
                                    </p:animMotion>
                                    <p:animEffect transition="in" filter="fade">
                                      <p:cBhvr>
                                        <p:cTn id="1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pa_     _2"/>
          <p:cNvSpPr txBox="1"/>
          <p:nvPr>
            <p:custDataLst>
              <p:tags r:id="rId1"/>
            </p:custDataLst>
          </p:nvPr>
        </p:nvSpPr>
        <p:spPr>
          <a:xfrm>
            <a:off x="729566" y="1128820"/>
            <a:ext cx="10690041" cy="6206173"/>
          </a:xfrm>
          <a:prstGeom prst="rect">
            <a:avLst/>
          </a:prstGeom>
          <a:noFill/>
        </p:spPr>
        <p:txBody>
          <a:bodyPr wrap="square" lIns="80632" tIns="40316" rIns="80632" bIns="40316" rtlCol="0">
            <a:spAutoFit/>
          </a:bodyPr>
          <a:lstStyle/>
          <a:p>
            <a:pPr algn="just"/>
            <a:r>
              <a:rPr lang="en-US" altLang="zh-CN" sz="36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1.1. Một số khái niệm cơ bản</a:t>
            </a:r>
          </a:p>
          <a:p>
            <a:pPr marL="685800" indent="-685800" algn="just">
              <a:buFontTx/>
              <a:buChar char="-"/>
            </a:pPr>
            <a:r>
              <a:rPr lang="en-US" altLang="zh-CN" sz="28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Khái niệm tiếng anh là gì ?</a:t>
            </a:r>
          </a:p>
          <a:p>
            <a:pPr algn="just"/>
            <a:r>
              <a:rPr lang="en-US" sz="2800" smtClean="0">
                <a:latin typeface="Times New Roman" panose="02020603050405020304" pitchFamily="18" charset="0"/>
                <a:cs typeface="Times New Roman" panose="02020603050405020304" pitchFamily="18" charset="0"/>
              </a:rPr>
              <a:t>     </a:t>
            </a:r>
            <a:r>
              <a:rPr lang="vi-VN" sz="2800" smtClean="0">
                <a:latin typeface="Times New Roman" panose="02020603050405020304" pitchFamily="18" charset="0"/>
                <a:cs typeface="Times New Roman" panose="02020603050405020304" pitchFamily="18" charset="0"/>
              </a:rPr>
              <a:t>Tiếng </a:t>
            </a:r>
            <a:r>
              <a:rPr lang="vi-VN" sz="2800">
                <a:latin typeface="Times New Roman" panose="02020603050405020304" pitchFamily="18" charset="0"/>
                <a:cs typeface="Times New Roman" panose="02020603050405020304" pitchFamily="18" charset="0"/>
              </a:rPr>
              <a:t>Anh (English) là ngôn ngữ thuộc nhánh miền Tây của nhóm ngôn ngữ German trong ngữ hệ Ấn – Âu. Đây là ngôn ngữ sử dụng rộng rãi nhất thế giới. Nó được sử dụng là ngôn ngữ mẹ đẻ bởi một số lượng lớn người dân từ khắp thế giới tại Liên hiệp Anh, Mỹ, Canada, Cộng hòa Ireland, New Zealand và một số quốc đảo trong vùng </a:t>
            </a:r>
            <a:r>
              <a:rPr lang="vi-VN" sz="2800" smtClean="0">
                <a:latin typeface="Times New Roman" panose="02020603050405020304" pitchFamily="18" charset="0"/>
                <a:cs typeface="Times New Roman" panose="02020603050405020304" pitchFamily="18" charset="0"/>
              </a:rPr>
              <a:t>Caribbean</a:t>
            </a:r>
            <a:r>
              <a:rPr lang="en-US" sz="2800" smtClean="0">
                <a:latin typeface="Times New Roman" panose="02020603050405020304" pitchFamily="18" charset="0"/>
                <a:cs typeface="Times New Roman" panose="02020603050405020304" pitchFamily="18" charset="0"/>
              </a:rPr>
              <a:t>.</a:t>
            </a:r>
            <a:endParaRPr lang="en-US" altLang="zh-CN" sz="28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endParaRPr>
          </a:p>
          <a:p>
            <a:pPr marL="685800" indent="-685800" algn="just">
              <a:buFontTx/>
              <a:buChar char="-"/>
            </a:pPr>
            <a:r>
              <a:rPr lang="en-US" altLang="zh-CN" sz="28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Từ điển là gì ?</a:t>
            </a:r>
          </a:p>
          <a:p>
            <a:pPr algn="just"/>
            <a:r>
              <a:rPr lang="en-US" sz="2800" smtClean="0">
                <a:latin typeface="Times New Roman" panose="02020603050405020304" pitchFamily="18" charset="0"/>
                <a:cs typeface="Times New Roman" panose="02020603050405020304" pitchFamily="18" charset="0"/>
              </a:rPr>
              <a:t>     </a:t>
            </a:r>
            <a:r>
              <a:rPr lang="vi-VN" sz="2800" smtClean="0">
                <a:latin typeface="Times New Roman" panose="02020603050405020304" pitchFamily="18" charset="0"/>
                <a:cs typeface="Times New Roman" panose="02020603050405020304" pitchFamily="18" charset="0"/>
              </a:rPr>
              <a:t>Từ </a:t>
            </a:r>
            <a:r>
              <a:rPr lang="vi-VN" sz="2800">
                <a:latin typeface="Times New Roman" panose="02020603050405020304" pitchFamily="18" charset="0"/>
                <a:cs typeface="Times New Roman" panose="02020603050405020304" pitchFamily="18" charset="0"/>
              </a:rPr>
              <a:t>điển là nơi giải thích thông tin về ngôn ngữ của con người một cách dễ hiểu và khách quan </a:t>
            </a:r>
            <a:r>
              <a:rPr lang="vi-VN" sz="2800" smtClean="0">
                <a:latin typeface="Times New Roman" panose="02020603050405020304" pitchFamily="18" charset="0"/>
                <a:cs typeface="Times New Roman" panose="02020603050405020304" pitchFamily="18" charset="0"/>
              </a:rPr>
              <a:t>nhất</a:t>
            </a:r>
            <a:r>
              <a:rPr lang="en-US" sz="2800" smtClean="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Nó cung cấp định nghĩa, thông tin về cách sử dụng từ , ví dụ về cách sử dụng và có thể cung cấp thông tin khác như nguồn gốc, từ đồng nghĩa, từ trái nghĩa và phát </a:t>
            </a:r>
            <a:r>
              <a:rPr lang="vi-VN" sz="2800" smtClean="0">
                <a:latin typeface="Times New Roman" panose="02020603050405020304" pitchFamily="18" charset="0"/>
                <a:cs typeface="Times New Roman" panose="02020603050405020304" pitchFamily="18" charset="0"/>
              </a:rPr>
              <a:t>âm</a:t>
            </a:r>
            <a:r>
              <a:rPr lang="en-US" sz="2800" smtClean="0">
                <a:latin typeface="Times New Roman" panose="02020603050405020304" pitchFamily="18" charset="0"/>
                <a:cs typeface="Times New Roman" panose="02020603050405020304" pitchFamily="18" charset="0"/>
              </a:rPr>
              <a:t>.</a:t>
            </a:r>
            <a:endParaRPr lang="en-US" altLang="zh-CN" sz="28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endParaRPr>
          </a:p>
          <a:p>
            <a:pPr algn="just"/>
            <a:endParaRPr lang="zh-CN" altLang="en-US" sz="5400" dirty="0">
              <a:solidFill>
                <a:schemeClr val="tx1">
                  <a:lumMod val="65000"/>
                  <a:lumOff val="35000"/>
                </a:schemeClr>
              </a:solidFill>
              <a:latin typeface="思源黑体 CN Heavy" panose="020B0A00000000000000" pitchFamily="34" charset="-122"/>
              <a:ea typeface="思源黑体 CN Heavy" panose="020B0A00000000000000" pitchFamily="34" charset="-122"/>
            </a:endParaRPr>
          </a:p>
        </p:txBody>
      </p:sp>
      <p:pic>
        <p:nvPicPr>
          <p:cNvPr id="3" name="Picture 2"/>
          <p:cNvPicPr>
            <a:picLocks noChangeAspect="1"/>
          </p:cNvPicPr>
          <p:nvPr/>
        </p:nvPicPr>
        <p:blipFill>
          <a:blip r:embed="rId3"/>
          <a:stretch>
            <a:fillRect/>
          </a:stretch>
        </p:blipFill>
        <p:spPr>
          <a:xfrm>
            <a:off x="1045338" y="700135"/>
            <a:ext cx="1619476" cy="428685"/>
          </a:xfrm>
          <a:prstGeom prst="rect">
            <a:avLst/>
          </a:prstGeom>
        </p:spPr>
      </p:pic>
    </p:spTree>
    <p:extLst>
      <p:ext uri="{BB962C8B-B14F-4D97-AF65-F5344CB8AC3E}">
        <p14:creationId xmlns:p14="http://schemas.microsoft.com/office/powerpoint/2010/main" val="1295663481"/>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pa_     _2"/>
          <p:cNvSpPr txBox="1"/>
          <p:nvPr>
            <p:custDataLst>
              <p:tags r:id="rId1"/>
            </p:custDataLst>
          </p:nvPr>
        </p:nvSpPr>
        <p:spPr>
          <a:xfrm>
            <a:off x="425384" y="1334082"/>
            <a:ext cx="10690041" cy="3374629"/>
          </a:xfrm>
          <a:prstGeom prst="rect">
            <a:avLst/>
          </a:prstGeom>
          <a:noFill/>
        </p:spPr>
        <p:txBody>
          <a:bodyPr wrap="square" lIns="80632" tIns="40316" rIns="80632" bIns="40316" rtlCol="0">
            <a:spAutoFit/>
          </a:bodyPr>
          <a:lstStyle/>
          <a:p>
            <a:pPr algn="just"/>
            <a:r>
              <a:rPr lang="en-US" altLang="zh-CN" sz="44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1.2. Mục tiêu nghiên cứu đề tài</a:t>
            </a:r>
          </a:p>
          <a:p>
            <a:pPr algn="just"/>
            <a:r>
              <a:rPr lang="en-US" altLang="zh-CN" sz="44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  </a:t>
            </a:r>
            <a:r>
              <a:rPr lang="en-US" altLang="zh-CN" sz="36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Nghiên cứu lập trình trên thiết bị di động</a:t>
            </a:r>
          </a:p>
          <a:p>
            <a:pPr marL="457200" indent="-457200" algn="just">
              <a:buFontTx/>
              <a:buChar char="-"/>
            </a:pPr>
            <a:r>
              <a:rPr lang="en-US" altLang="zh-CN" sz="36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Nghiên cứu về cơ sở dữ liệu bằng công cụ SQLite</a:t>
            </a:r>
          </a:p>
          <a:p>
            <a:pPr marL="457200" indent="-457200" algn="just">
              <a:buFontTx/>
              <a:buChar char="-"/>
            </a:pPr>
            <a:r>
              <a:rPr lang="en-US" altLang="zh-CN" sz="36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Nghiên cứu ngôn ngữ lập trình java</a:t>
            </a:r>
          </a:p>
          <a:p>
            <a:pPr algn="just"/>
            <a:endParaRPr lang="zh-CN" altLang="en-US" sz="5400" dirty="0">
              <a:solidFill>
                <a:schemeClr val="tx1">
                  <a:lumMod val="65000"/>
                  <a:lumOff val="35000"/>
                </a:schemeClr>
              </a:solidFill>
              <a:latin typeface="思源黑体 CN Heavy" panose="020B0A00000000000000" pitchFamily="34" charset="-122"/>
              <a:ea typeface="思源黑体 CN Heavy" panose="020B0A00000000000000" pitchFamily="34" charset="-122"/>
            </a:endParaRPr>
          </a:p>
        </p:txBody>
      </p:sp>
      <p:pic>
        <p:nvPicPr>
          <p:cNvPr id="3" name="Picture 2"/>
          <p:cNvPicPr>
            <a:picLocks noChangeAspect="1"/>
          </p:cNvPicPr>
          <p:nvPr/>
        </p:nvPicPr>
        <p:blipFill>
          <a:blip r:embed="rId3"/>
          <a:stretch>
            <a:fillRect/>
          </a:stretch>
        </p:blipFill>
        <p:spPr>
          <a:xfrm>
            <a:off x="1076868" y="637383"/>
            <a:ext cx="1619476" cy="428685"/>
          </a:xfrm>
          <a:prstGeom prst="rect">
            <a:avLst/>
          </a:prstGeom>
        </p:spPr>
      </p:pic>
    </p:spTree>
    <p:extLst>
      <p:ext uri="{BB962C8B-B14F-4D97-AF65-F5344CB8AC3E}">
        <p14:creationId xmlns:p14="http://schemas.microsoft.com/office/powerpoint/2010/main" val="396667633"/>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pa_     _2"/>
          <p:cNvSpPr txBox="1"/>
          <p:nvPr>
            <p:custDataLst>
              <p:tags r:id="rId1"/>
            </p:custDataLst>
          </p:nvPr>
        </p:nvSpPr>
        <p:spPr>
          <a:xfrm>
            <a:off x="299260" y="1066068"/>
            <a:ext cx="10690041" cy="4851956"/>
          </a:xfrm>
          <a:prstGeom prst="rect">
            <a:avLst/>
          </a:prstGeom>
          <a:noFill/>
        </p:spPr>
        <p:txBody>
          <a:bodyPr wrap="square" lIns="80632" tIns="40316" rIns="80632" bIns="40316" rtlCol="0">
            <a:spAutoFit/>
          </a:bodyPr>
          <a:lstStyle/>
          <a:p>
            <a:pPr algn="just"/>
            <a:r>
              <a:rPr lang="en-US" altLang="zh-CN" sz="32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1.3. Quy trình thực hiện</a:t>
            </a:r>
          </a:p>
          <a:p>
            <a:pPr marL="685800" indent="-685800" algn="just">
              <a:buFontTx/>
              <a:buChar char="-"/>
            </a:pPr>
            <a:r>
              <a:rPr lang="en-US" altLang="zh-CN" sz="32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Khảo sát thực tế</a:t>
            </a:r>
          </a:p>
          <a:p>
            <a:pPr marL="685800" indent="-685800" algn="just">
              <a:buFontTx/>
              <a:buChar char="-"/>
            </a:pPr>
            <a:r>
              <a:rPr lang="en-US" altLang="zh-CN" sz="32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Phân tích thiết kế</a:t>
            </a:r>
          </a:p>
          <a:p>
            <a:pPr marL="685800" indent="-685800" algn="just">
              <a:buFontTx/>
              <a:buChar char="-"/>
            </a:pPr>
            <a:r>
              <a:rPr lang="en-US" altLang="zh-CN" sz="32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Thiết kế cơ sở dữ liệu</a:t>
            </a:r>
          </a:p>
          <a:p>
            <a:pPr marL="685800" indent="-685800" algn="just">
              <a:buFontTx/>
              <a:buChar char="-"/>
            </a:pPr>
            <a:r>
              <a:rPr lang="en-US" altLang="zh-CN" sz="32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Triển khái ứng dụng </a:t>
            </a:r>
          </a:p>
          <a:p>
            <a:pPr marL="685800" indent="-685800" algn="just">
              <a:buFontTx/>
              <a:buChar char="-"/>
            </a:pPr>
            <a:r>
              <a:rPr lang="en-US" altLang="zh-CN" sz="32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Kiểm thử ứng dụng</a:t>
            </a:r>
          </a:p>
          <a:p>
            <a:pPr marL="685800" indent="-685800" algn="just">
              <a:buFontTx/>
              <a:buChar char="-"/>
            </a:pPr>
            <a:r>
              <a:rPr lang="en-US" altLang="zh-CN" sz="3200"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Kết luận và hướng phát triển</a:t>
            </a:r>
          </a:p>
          <a:p>
            <a:pPr marL="457200" indent="-457200" algn="just">
              <a:buFontTx/>
              <a:buChar char="-"/>
            </a:pPr>
            <a:endParaRPr lang="en-US" altLang="zh-CN" sz="3200" smtClean="0">
              <a:solidFill>
                <a:schemeClr val="tx1">
                  <a:lumMod val="65000"/>
                  <a:lumOff val="35000"/>
                </a:schemeClr>
              </a:solidFill>
              <a:latin typeface="思源黑体 CN Heavy" panose="020B0A00000000000000" pitchFamily="34" charset="-122"/>
              <a:ea typeface="思源黑体 CN Heavy" panose="020B0A00000000000000" pitchFamily="34" charset="-122"/>
            </a:endParaRPr>
          </a:p>
          <a:p>
            <a:pPr algn="just"/>
            <a:endParaRPr lang="zh-CN" altLang="en-US" sz="5400" dirty="0">
              <a:solidFill>
                <a:schemeClr val="tx1">
                  <a:lumMod val="65000"/>
                  <a:lumOff val="35000"/>
                </a:schemeClr>
              </a:solidFill>
              <a:latin typeface="思源黑体 CN Heavy" panose="020B0A00000000000000" pitchFamily="34" charset="-122"/>
              <a:ea typeface="思源黑体 CN Heavy" panose="020B0A00000000000000" pitchFamily="34" charset="-122"/>
            </a:endParaRPr>
          </a:p>
        </p:txBody>
      </p:sp>
      <p:pic>
        <p:nvPicPr>
          <p:cNvPr id="3" name="Picture 2"/>
          <p:cNvPicPr>
            <a:picLocks noChangeAspect="1"/>
          </p:cNvPicPr>
          <p:nvPr/>
        </p:nvPicPr>
        <p:blipFill>
          <a:blip r:embed="rId3"/>
          <a:stretch>
            <a:fillRect/>
          </a:stretch>
        </p:blipFill>
        <p:spPr>
          <a:xfrm>
            <a:off x="1029572" y="420492"/>
            <a:ext cx="2438841" cy="645576"/>
          </a:xfrm>
          <a:prstGeom prst="rect">
            <a:avLst/>
          </a:prstGeom>
        </p:spPr>
      </p:pic>
    </p:spTree>
    <p:extLst>
      <p:ext uri="{BB962C8B-B14F-4D97-AF65-F5344CB8AC3E}">
        <p14:creationId xmlns:p14="http://schemas.microsoft.com/office/powerpoint/2010/main" val="672906306"/>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任意多边形 40"/>
          <p:cNvSpPr/>
          <p:nvPr/>
        </p:nvSpPr>
        <p:spPr>
          <a:xfrm rot="5400000" flipH="1" flipV="1">
            <a:off x="10128178" y="446654"/>
            <a:ext cx="2511551" cy="1618244"/>
          </a:xfrm>
          <a:custGeom>
            <a:avLst/>
            <a:gdLst>
              <a:gd name="connsiteX0" fmla="*/ 956001 w 1912002"/>
              <a:gd name="connsiteY0" fmla="*/ 0 h 1231942"/>
              <a:gd name="connsiteX1" fmla="*/ 1912002 w 1912002"/>
              <a:gd name="connsiteY1" fmla="*/ 956001 h 1231942"/>
              <a:gd name="connsiteX2" fmla="*/ 1892580 w 1912002"/>
              <a:gd name="connsiteY2" fmla="*/ 1148669 h 1231942"/>
              <a:gd name="connsiteX3" fmla="*/ 1866730 w 1912002"/>
              <a:gd name="connsiteY3" fmla="*/ 1231942 h 1231942"/>
              <a:gd name="connsiteX4" fmla="*/ 1374268 w 1912002"/>
              <a:gd name="connsiteY4" fmla="*/ 1231942 h 1231942"/>
              <a:gd name="connsiteX5" fmla="*/ 1418090 w 1912002"/>
              <a:gd name="connsiteY5" fmla="*/ 1151207 h 1231942"/>
              <a:gd name="connsiteX6" fmla="*/ 1457500 w 1912002"/>
              <a:gd name="connsiteY6" fmla="*/ 956001 h 1231942"/>
              <a:gd name="connsiteX7" fmla="*/ 956001 w 1912002"/>
              <a:gd name="connsiteY7" fmla="*/ 454502 h 1231942"/>
              <a:gd name="connsiteX8" fmla="*/ 454502 w 1912002"/>
              <a:gd name="connsiteY8" fmla="*/ 956001 h 1231942"/>
              <a:gd name="connsiteX9" fmla="*/ 493913 w 1912002"/>
              <a:gd name="connsiteY9" fmla="*/ 1151207 h 1231942"/>
              <a:gd name="connsiteX10" fmla="*/ 537734 w 1912002"/>
              <a:gd name="connsiteY10" fmla="*/ 1231942 h 1231942"/>
              <a:gd name="connsiteX11" fmla="*/ 45272 w 1912002"/>
              <a:gd name="connsiteY11" fmla="*/ 1231942 h 1231942"/>
              <a:gd name="connsiteX12" fmla="*/ 19423 w 1912002"/>
              <a:gd name="connsiteY12" fmla="*/ 1148669 h 1231942"/>
              <a:gd name="connsiteX13" fmla="*/ 0 w 1912002"/>
              <a:gd name="connsiteY13" fmla="*/ 956001 h 1231942"/>
              <a:gd name="connsiteX14" fmla="*/ 956001 w 1912002"/>
              <a:gd name="connsiteY14" fmla="*/ 0 h 123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2002" h="1231942">
                <a:moveTo>
                  <a:pt x="956001" y="0"/>
                </a:moveTo>
                <a:cubicBezTo>
                  <a:pt x="1483986" y="0"/>
                  <a:pt x="1912002" y="428016"/>
                  <a:pt x="1912002" y="956001"/>
                </a:cubicBezTo>
                <a:cubicBezTo>
                  <a:pt x="1912002" y="1021999"/>
                  <a:pt x="1905315" y="1086436"/>
                  <a:pt x="1892580" y="1148669"/>
                </a:cubicBezTo>
                <a:lnTo>
                  <a:pt x="1866730" y="1231942"/>
                </a:lnTo>
                <a:lnTo>
                  <a:pt x="1374268" y="1231942"/>
                </a:lnTo>
                <a:lnTo>
                  <a:pt x="1418090" y="1151207"/>
                </a:lnTo>
                <a:cubicBezTo>
                  <a:pt x="1443467" y="1091209"/>
                  <a:pt x="1457500" y="1025244"/>
                  <a:pt x="1457500" y="956001"/>
                </a:cubicBezTo>
                <a:cubicBezTo>
                  <a:pt x="1457500" y="679031"/>
                  <a:pt x="1232971" y="454502"/>
                  <a:pt x="956001" y="454502"/>
                </a:cubicBezTo>
                <a:cubicBezTo>
                  <a:pt x="679031" y="454502"/>
                  <a:pt x="454502" y="679031"/>
                  <a:pt x="454502" y="956001"/>
                </a:cubicBezTo>
                <a:cubicBezTo>
                  <a:pt x="454502" y="1025244"/>
                  <a:pt x="468535" y="1091209"/>
                  <a:pt x="493913" y="1151207"/>
                </a:cubicBezTo>
                <a:lnTo>
                  <a:pt x="537734" y="1231942"/>
                </a:lnTo>
                <a:lnTo>
                  <a:pt x="45272" y="1231942"/>
                </a:lnTo>
                <a:lnTo>
                  <a:pt x="19423" y="1148669"/>
                </a:lnTo>
                <a:cubicBezTo>
                  <a:pt x="6688" y="1086436"/>
                  <a:pt x="0" y="1021999"/>
                  <a:pt x="0" y="956001"/>
                </a:cubicBezTo>
                <a:cubicBezTo>
                  <a:pt x="0" y="428016"/>
                  <a:pt x="428016" y="0"/>
                  <a:pt x="9560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Medium" panose="020B0600000000000000" pitchFamily="34" charset="-122"/>
              <a:ea typeface="思源黑体 CN Medium" panose="020B0600000000000000" pitchFamily="34" charset="-122"/>
            </a:endParaRPr>
          </a:p>
        </p:txBody>
      </p:sp>
      <p:sp>
        <p:nvSpPr>
          <p:cNvPr id="7" name="PA_pa_     _2">
            <a:extLst>
              <a:ext uri="{FF2B5EF4-FFF2-40B4-BE49-F238E27FC236}">
                <a16:creationId xmlns:a16="http://schemas.microsoft.com/office/drawing/2014/main" xmlns="" id="{4D2771F8-FD9F-4965-BD34-C87279892FDB}"/>
              </a:ext>
            </a:extLst>
          </p:cNvPr>
          <p:cNvSpPr txBox="1"/>
          <p:nvPr>
            <p:custDataLst>
              <p:tags r:id="rId1"/>
            </p:custDataLst>
          </p:nvPr>
        </p:nvSpPr>
        <p:spPr>
          <a:xfrm>
            <a:off x="1367928" y="2500621"/>
            <a:ext cx="10330086" cy="820083"/>
          </a:xfrm>
          <a:prstGeom prst="rect">
            <a:avLst/>
          </a:prstGeom>
          <a:noFill/>
        </p:spPr>
        <p:txBody>
          <a:bodyPr wrap="square" lIns="80632" tIns="40316" rIns="80632" bIns="40316" rtlCol="0">
            <a:spAutoFit/>
          </a:bodyPr>
          <a:lstStyle/>
          <a:p>
            <a:r>
              <a:rPr lang="en-US" altLang="zh-CN" sz="4800" b="1" smtClean="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rPr>
              <a:t>CHƯƠNG II. KHẢO SÁT THỰC TẾ</a:t>
            </a:r>
            <a:endParaRPr lang="zh-CN" altLang="en-US" sz="4800" b="1" dirty="0">
              <a:solidFill>
                <a:schemeClr val="tx1">
                  <a:lumMod val="65000"/>
                  <a:lumOff val="35000"/>
                </a:schemeClr>
              </a:solidFill>
              <a:latin typeface="Times New Roman" panose="02020603050405020304" pitchFamily="18" charset="0"/>
              <a:ea typeface="思源黑体 CN Heavy" panose="020B0A00000000000000" pitchFamily="34" charset="-122"/>
              <a:cs typeface="Times New Roman" panose="02020603050405020304" pitchFamily="18" charset="0"/>
            </a:endParaRPr>
          </a:p>
        </p:txBody>
      </p:sp>
    </p:spTree>
    <p:extLst>
      <p:ext uri="{BB962C8B-B14F-4D97-AF65-F5344CB8AC3E}">
        <p14:creationId xmlns:p14="http://schemas.microsoft.com/office/powerpoint/2010/main" val="3714009581"/>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iterate type="lt">
                                    <p:tmPct val="1000"/>
                                  </p:iterate>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6125" y="1746815"/>
            <a:ext cx="5750816" cy="2260980"/>
            <a:chOff x="998244" y="1469467"/>
            <a:chExt cx="3220470" cy="1875997"/>
          </a:xfrm>
        </p:grpSpPr>
        <p:grpSp>
          <p:nvGrpSpPr>
            <p:cNvPr id="24" name="组合 23"/>
            <p:cNvGrpSpPr/>
            <p:nvPr/>
          </p:nvGrpSpPr>
          <p:grpSpPr>
            <a:xfrm>
              <a:off x="998244" y="1469467"/>
              <a:ext cx="3220470" cy="1875997"/>
              <a:chOff x="3287072" y="1345115"/>
              <a:chExt cx="2531662" cy="1474751"/>
            </a:xfrm>
          </p:grpSpPr>
          <p:sp>
            <p:nvSpPr>
              <p:cNvPr id="28" name="矩形 27"/>
              <p:cNvSpPr/>
              <p:nvPr/>
            </p:nvSpPr>
            <p:spPr>
              <a:xfrm>
                <a:off x="3287072" y="1413122"/>
                <a:ext cx="2531662" cy="1406744"/>
              </a:xfrm>
              <a:prstGeom prst="rect">
                <a:avLst/>
              </a:prstGeom>
              <a:no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2400" dirty="0">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29" name="矩形 28"/>
              <p:cNvSpPr/>
              <p:nvPr/>
            </p:nvSpPr>
            <p:spPr>
              <a:xfrm>
                <a:off x="3355880" y="1345115"/>
                <a:ext cx="600362" cy="6982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b">
                <a:normAutofit/>
              </a:bodyPr>
              <a:lstStyle/>
              <a:p>
                <a:pPr algn="ctr"/>
                <a:r>
                  <a:rPr lang="en-US" sz="3333" dirty="0">
                    <a:latin typeface="思源黑体 CN Medium" panose="020B0600000000000000" pitchFamily="34" charset="-122"/>
                    <a:ea typeface="思源黑体 CN Medium" panose="020B0600000000000000" pitchFamily="34" charset="-122"/>
                    <a:sym typeface="FZHei-B01S" panose="02010601030101010101" pitchFamily="2" charset="-122"/>
                  </a:rPr>
                  <a:t>01</a:t>
                </a:r>
              </a:p>
            </p:txBody>
          </p:sp>
        </p:grpSp>
        <p:grpSp>
          <p:nvGrpSpPr>
            <p:cNvPr id="25" name="组合 24"/>
            <p:cNvGrpSpPr/>
            <p:nvPr/>
          </p:nvGrpSpPr>
          <p:grpSpPr>
            <a:xfrm>
              <a:off x="1937009" y="1774951"/>
              <a:ext cx="2214775" cy="1500331"/>
              <a:chOff x="1937009" y="2084727"/>
              <a:chExt cx="2214775" cy="1500331"/>
            </a:xfrm>
          </p:grpSpPr>
          <p:sp>
            <p:nvSpPr>
              <p:cNvPr id="26" name="矩形 25"/>
              <p:cNvSpPr/>
              <p:nvPr/>
            </p:nvSpPr>
            <p:spPr>
              <a:xfrm>
                <a:off x="1937009" y="2084727"/>
                <a:ext cx="2214775" cy="228149"/>
              </a:xfrm>
              <a:prstGeom prst="rect">
                <a:avLst/>
              </a:prstGeom>
              <a:noFill/>
              <a:ln w="254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0" tIns="0" rIns="0" bIns="0" anchor="t">
                <a:noAutofit/>
              </a:bodyPr>
              <a:lstStyle/>
              <a:p>
                <a:pPr marL="0" lvl="1"/>
                <a:r>
                  <a:rPr lang="en-US" altLang="zh-CN" sz="2400" b="1" smtClean="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rPr>
                  <a:t>Fast Dictionary</a:t>
                </a:r>
                <a:endParaRPr lang="zh-CN" altLang="en-US" sz="2400" b="1" dirty="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endParaRPr>
              </a:p>
            </p:txBody>
          </p:sp>
          <p:sp>
            <p:nvSpPr>
              <p:cNvPr id="27" name="矩形 26"/>
              <p:cNvSpPr/>
              <p:nvPr/>
            </p:nvSpPr>
            <p:spPr>
              <a:xfrm>
                <a:off x="1937009" y="2427015"/>
                <a:ext cx="2214775" cy="1158043"/>
              </a:xfrm>
              <a:prstGeom prst="rect">
                <a:avLst/>
              </a:prstGeom>
              <a:noFill/>
              <a:ln w="254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0" tIns="0" rIns="0" bIns="0" anchor="t">
                <a:noAutofit/>
              </a:bodyPr>
              <a:lstStyle/>
              <a:p>
                <a:pPr marL="0" lvl="1" algn="just">
                  <a:lnSpc>
                    <a:spcPct val="120000"/>
                  </a:lnSpc>
                </a:pPr>
                <a:r>
                  <a:rPr lang="vi-VN" sz="1700">
                    <a:latin typeface="Times New Roman" panose="02020603050405020304" pitchFamily="18" charset="0"/>
                    <a:cs typeface="Times New Roman" panose="02020603050405020304" pitchFamily="18" charset="0"/>
                  </a:rPr>
                  <a:t>Fast Dictionary là ứng dụng từ điển Anh - Việt offline được người dùng đánh giá khá cao. App từ điển này cho phép người dùng dịch cả Anh - Anh và Anh - Việt hoàn toàn miễn phí.</a:t>
                </a:r>
                <a:endParaRPr lang="en-US" sz="1700">
                  <a:latin typeface="Times New Roman" panose="02020603050405020304" pitchFamily="18" charset="0"/>
                  <a:cs typeface="Times New Roman" panose="02020603050405020304" pitchFamily="18" charset="0"/>
                </a:endParaRPr>
              </a:p>
              <a:p>
                <a:pPr marL="0" lvl="1">
                  <a:lnSpc>
                    <a:spcPct val="120000"/>
                  </a:lnSpc>
                </a:pPr>
                <a:r>
                  <a:rPr lang="en-US" altLang="zh-CN" sz="700" smtClean="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rPr>
                  <a:t> </a:t>
                </a:r>
                <a:endParaRPr lang="zh-CN" altLang="en-US" sz="700" dirty="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endParaRPr>
              </a:p>
            </p:txBody>
          </p:sp>
        </p:grpSp>
      </p:grpSp>
      <p:grpSp>
        <p:nvGrpSpPr>
          <p:cNvPr id="5" name="组合 4"/>
          <p:cNvGrpSpPr/>
          <p:nvPr/>
        </p:nvGrpSpPr>
        <p:grpSpPr>
          <a:xfrm>
            <a:off x="6344769" y="1687277"/>
            <a:ext cx="5847231" cy="2357362"/>
            <a:chOff x="4479402" y="1469467"/>
            <a:chExt cx="3220470" cy="1875997"/>
          </a:xfrm>
        </p:grpSpPr>
        <p:sp>
          <p:nvSpPr>
            <p:cNvPr id="19" name="矩形 18"/>
            <p:cNvSpPr/>
            <p:nvPr/>
          </p:nvSpPr>
          <p:spPr>
            <a:xfrm>
              <a:off x="4479402" y="1555977"/>
              <a:ext cx="3220470" cy="1789487"/>
            </a:xfrm>
            <a:prstGeom prst="rect">
              <a:avLst/>
            </a:prstGeom>
            <a:no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2400" dirty="0">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20" name="矩形 19"/>
            <p:cNvSpPr/>
            <p:nvPr/>
          </p:nvSpPr>
          <p:spPr>
            <a:xfrm>
              <a:off x="4566931" y="1469467"/>
              <a:ext cx="763707" cy="88820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b">
              <a:normAutofit/>
            </a:bodyPr>
            <a:lstStyle/>
            <a:p>
              <a:pPr algn="ctr"/>
              <a:r>
                <a:rPr lang="en-US" sz="3333" dirty="0">
                  <a:latin typeface="思源黑体 CN Medium" panose="020B0600000000000000" pitchFamily="34" charset="-122"/>
                  <a:ea typeface="思源黑体 CN Medium" panose="020B0600000000000000" pitchFamily="34" charset="-122"/>
                  <a:sym typeface="FZHei-B01S" panose="02010601030101010101" pitchFamily="2" charset="-122"/>
                </a:rPr>
                <a:t>03</a:t>
              </a:r>
            </a:p>
          </p:txBody>
        </p:sp>
        <p:grpSp>
          <p:nvGrpSpPr>
            <p:cNvPr id="21" name="组合 20"/>
            <p:cNvGrpSpPr/>
            <p:nvPr/>
          </p:nvGrpSpPr>
          <p:grpSpPr>
            <a:xfrm>
              <a:off x="5400457" y="1774951"/>
              <a:ext cx="2222186" cy="1216010"/>
              <a:chOff x="1937009" y="2084727"/>
              <a:chExt cx="2222186" cy="1216010"/>
            </a:xfrm>
          </p:grpSpPr>
          <p:sp>
            <p:nvSpPr>
              <p:cNvPr id="22" name="矩形 21"/>
              <p:cNvSpPr/>
              <p:nvPr/>
            </p:nvSpPr>
            <p:spPr>
              <a:xfrm>
                <a:off x="1937009" y="2084727"/>
                <a:ext cx="2214775" cy="228149"/>
              </a:xfrm>
              <a:prstGeom prst="rect">
                <a:avLst/>
              </a:prstGeom>
              <a:noFill/>
              <a:ln w="254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0" tIns="0" rIns="0" bIns="0" anchor="t">
                <a:noAutofit/>
              </a:bodyPr>
              <a:lstStyle/>
              <a:p>
                <a:pPr marL="0" lvl="1"/>
                <a:r>
                  <a:rPr lang="en-US" altLang="zh-CN" sz="2400" b="1" smtClean="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rPr>
                  <a:t>Tflat Dictionary </a:t>
                </a:r>
                <a:endParaRPr lang="zh-CN" altLang="en-US" sz="2400" b="1" dirty="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endParaRPr>
              </a:p>
            </p:txBody>
          </p:sp>
          <p:sp>
            <p:nvSpPr>
              <p:cNvPr id="23" name="矩形 22"/>
              <p:cNvSpPr/>
              <p:nvPr/>
            </p:nvSpPr>
            <p:spPr>
              <a:xfrm>
                <a:off x="1944420" y="2364633"/>
                <a:ext cx="2214775" cy="936104"/>
              </a:xfrm>
              <a:prstGeom prst="rect">
                <a:avLst/>
              </a:prstGeom>
              <a:noFill/>
              <a:ln w="254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0" tIns="0" rIns="0" bIns="0" anchor="t">
                <a:normAutofit/>
              </a:bodyPr>
              <a:lstStyle/>
              <a:p>
                <a:pPr algn="just"/>
                <a:r>
                  <a:rPr lang="vi-VN">
                    <a:latin typeface="Times New Roman" panose="02020603050405020304" pitchFamily="18" charset="0"/>
                    <a:cs typeface="Times New Roman" panose="02020603050405020304" pitchFamily="18" charset="0"/>
                  </a:rPr>
                  <a:t>TFlat Dictionary được đánh giá là một trong những từ điển offline Anh - Việt tốt nhất hiện nay với nhiều ưu điểm nổi bật</a:t>
                </a:r>
                <a:endParaRPr lang="en-US">
                  <a:latin typeface="Times New Roman" panose="02020603050405020304" pitchFamily="18" charset="0"/>
                  <a:cs typeface="Times New Roman" panose="02020603050405020304" pitchFamily="18" charset="0"/>
                </a:endParaRPr>
              </a:p>
            </p:txBody>
          </p:sp>
        </p:grpSp>
      </p:grpSp>
      <p:grpSp>
        <p:nvGrpSpPr>
          <p:cNvPr id="6" name="组合 5"/>
          <p:cNvGrpSpPr/>
          <p:nvPr/>
        </p:nvGrpSpPr>
        <p:grpSpPr>
          <a:xfrm>
            <a:off x="126125" y="4220845"/>
            <a:ext cx="5670549" cy="2335562"/>
            <a:chOff x="1027952" y="3518963"/>
            <a:chExt cx="3220470" cy="1875997"/>
          </a:xfrm>
        </p:grpSpPr>
        <p:sp>
          <p:nvSpPr>
            <p:cNvPr id="14" name="矩形 13"/>
            <p:cNvSpPr/>
            <p:nvPr/>
          </p:nvSpPr>
          <p:spPr>
            <a:xfrm>
              <a:off x="1027952" y="3605473"/>
              <a:ext cx="3220470" cy="1789487"/>
            </a:xfrm>
            <a:prstGeom prst="rect">
              <a:avLst/>
            </a:prstGeom>
            <a:no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2400" dirty="0">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sp>
          <p:nvSpPr>
            <p:cNvPr id="15" name="矩形 14"/>
            <p:cNvSpPr/>
            <p:nvPr/>
          </p:nvSpPr>
          <p:spPr>
            <a:xfrm>
              <a:off x="1115481" y="3518963"/>
              <a:ext cx="763707" cy="88820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b">
              <a:normAutofit/>
            </a:bodyPr>
            <a:lstStyle/>
            <a:p>
              <a:pPr algn="ctr"/>
              <a:r>
                <a:rPr lang="en-US" sz="3333" dirty="0">
                  <a:latin typeface="思源黑体 CN Medium" panose="020B0600000000000000" pitchFamily="34" charset="-122"/>
                  <a:ea typeface="思源黑体 CN Medium" panose="020B0600000000000000" pitchFamily="34" charset="-122"/>
                  <a:sym typeface="FZHei-B01S" panose="02010601030101010101" pitchFamily="2" charset="-122"/>
                </a:rPr>
                <a:t>02</a:t>
              </a:r>
            </a:p>
          </p:txBody>
        </p:sp>
        <p:grpSp>
          <p:nvGrpSpPr>
            <p:cNvPr id="16" name="组合 15"/>
            <p:cNvGrpSpPr/>
            <p:nvPr/>
          </p:nvGrpSpPr>
          <p:grpSpPr>
            <a:xfrm>
              <a:off x="1930933" y="3905128"/>
              <a:ext cx="2220851" cy="1280587"/>
              <a:chOff x="1930933" y="2084727"/>
              <a:chExt cx="2220851" cy="1280587"/>
            </a:xfrm>
          </p:grpSpPr>
          <p:sp>
            <p:nvSpPr>
              <p:cNvPr id="17" name="矩形 16"/>
              <p:cNvSpPr/>
              <p:nvPr/>
            </p:nvSpPr>
            <p:spPr>
              <a:xfrm>
                <a:off x="1937009" y="2084727"/>
                <a:ext cx="2214775" cy="228149"/>
              </a:xfrm>
              <a:prstGeom prst="rect">
                <a:avLst/>
              </a:prstGeom>
              <a:noFill/>
              <a:ln w="254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0" tIns="0" rIns="0" bIns="0" anchor="t">
                <a:noAutofit/>
              </a:bodyPr>
              <a:lstStyle/>
              <a:p>
                <a:pPr marL="0" lvl="1"/>
                <a:r>
                  <a:rPr lang="en-US" altLang="zh-CN" sz="2800" b="1" smtClean="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rPr>
                  <a:t>Từ điển lạc việt </a:t>
                </a:r>
                <a:endParaRPr lang="zh-CN" altLang="en-US" sz="2800" b="1" dirty="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endParaRPr>
              </a:p>
            </p:txBody>
          </p:sp>
          <p:sp>
            <p:nvSpPr>
              <p:cNvPr id="18" name="矩形 17"/>
              <p:cNvSpPr/>
              <p:nvPr/>
            </p:nvSpPr>
            <p:spPr>
              <a:xfrm>
                <a:off x="1930933" y="2429210"/>
                <a:ext cx="2214775" cy="936104"/>
              </a:xfrm>
              <a:prstGeom prst="rect">
                <a:avLst/>
              </a:prstGeom>
              <a:noFill/>
              <a:ln w="254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0" tIns="0" rIns="0" bIns="0" anchor="t">
                <a:normAutofit/>
              </a:bodyPr>
              <a:lstStyle/>
              <a:p>
                <a:r>
                  <a:rPr lang="vi-VN">
                    <a:latin typeface="Times New Roman" panose="02020603050405020304" pitchFamily="18" charset="0"/>
                    <a:cs typeface="Times New Roman" panose="02020603050405020304" pitchFamily="18" charset="0"/>
                  </a:rPr>
                  <a:t>App từ điển Lạc Việt là ứng dụng từ điển khá quen thuộc với người học Tiếng Anh và được đánh giá là một trong những từ điển Anh - Việt offline tốt nhất hiện nay. </a:t>
                </a:r>
                <a:endParaRPr lang="en-US">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6372528" y="4240924"/>
            <a:ext cx="5665796" cy="2315483"/>
            <a:chOff x="4497433" y="3518963"/>
            <a:chExt cx="3220470" cy="1875997"/>
          </a:xfrm>
        </p:grpSpPr>
        <p:grpSp>
          <p:nvGrpSpPr>
            <p:cNvPr id="8" name="组合 7"/>
            <p:cNvGrpSpPr/>
            <p:nvPr/>
          </p:nvGrpSpPr>
          <p:grpSpPr>
            <a:xfrm>
              <a:off x="4497433" y="3605473"/>
              <a:ext cx="3220470" cy="1789487"/>
              <a:chOff x="4497433" y="3605473"/>
              <a:chExt cx="3220470" cy="1789487"/>
            </a:xfrm>
          </p:grpSpPr>
          <p:sp>
            <p:nvSpPr>
              <p:cNvPr id="10" name="矩形 9"/>
              <p:cNvSpPr/>
              <p:nvPr/>
            </p:nvSpPr>
            <p:spPr>
              <a:xfrm>
                <a:off x="4497433" y="3605473"/>
                <a:ext cx="3220470" cy="1789487"/>
              </a:xfrm>
              <a:prstGeom prst="rect">
                <a:avLst/>
              </a:prstGeom>
              <a:no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2400" dirty="0">
                  <a:latin typeface="思源黑体 CN Medium" panose="020B0600000000000000" pitchFamily="34" charset="-122"/>
                  <a:ea typeface="思源黑体 CN Medium" panose="020B0600000000000000" pitchFamily="34" charset="-122"/>
                  <a:sym typeface="FZHei-B01S" panose="02010601030101010101" pitchFamily="2" charset="-122"/>
                </a:endParaRPr>
              </a:p>
            </p:txBody>
          </p:sp>
          <p:grpSp>
            <p:nvGrpSpPr>
              <p:cNvPr id="11" name="组合 10"/>
              <p:cNvGrpSpPr/>
              <p:nvPr/>
            </p:nvGrpSpPr>
            <p:grpSpPr>
              <a:xfrm>
                <a:off x="5400457" y="3905128"/>
                <a:ext cx="2214775" cy="1283481"/>
                <a:chOff x="1937009" y="2084727"/>
                <a:chExt cx="2214775" cy="1283481"/>
              </a:xfrm>
            </p:grpSpPr>
            <p:sp>
              <p:nvSpPr>
                <p:cNvPr id="12" name="矩形 11"/>
                <p:cNvSpPr/>
                <p:nvPr/>
              </p:nvSpPr>
              <p:spPr>
                <a:xfrm>
                  <a:off x="1937009" y="2084727"/>
                  <a:ext cx="2214775" cy="228149"/>
                </a:xfrm>
                <a:prstGeom prst="rect">
                  <a:avLst/>
                </a:prstGeom>
                <a:noFill/>
                <a:ln w="254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0" tIns="0" rIns="0" bIns="0" anchor="t">
                  <a:noAutofit/>
                </a:bodyPr>
                <a:lstStyle/>
                <a:p>
                  <a:pPr marL="0" lvl="1"/>
                  <a:r>
                    <a:rPr lang="en-US" altLang="zh-CN" sz="2400" b="1" smtClean="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rPr>
                    <a:t>VDict Dictionary</a:t>
                  </a:r>
                  <a:endParaRPr lang="zh-CN" altLang="en-US" sz="2400" b="1" dirty="0">
                    <a:solidFill>
                      <a:schemeClr val="bg1">
                        <a:lumMod val="50000"/>
                      </a:schemeClr>
                    </a:solidFill>
                    <a:latin typeface="Times New Roman" panose="02020603050405020304" pitchFamily="18" charset="0"/>
                    <a:ea typeface="思源黑体 CN Medium" panose="020B0600000000000000" pitchFamily="34" charset="-122"/>
                    <a:cs typeface="Times New Roman" panose="02020603050405020304" pitchFamily="18" charset="0"/>
                    <a:sym typeface="FZHei-B01S" panose="02010601030101010101" pitchFamily="2" charset="-122"/>
                  </a:endParaRPr>
                </a:p>
              </p:txBody>
            </p:sp>
            <p:sp>
              <p:nvSpPr>
                <p:cNvPr id="13" name="矩形 12"/>
                <p:cNvSpPr/>
                <p:nvPr/>
              </p:nvSpPr>
              <p:spPr>
                <a:xfrm>
                  <a:off x="1937009" y="2432104"/>
                  <a:ext cx="2214775" cy="936104"/>
                </a:xfrm>
                <a:prstGeom prst="rect">
                  <a:avLst/>
                </a:prstGeom>
                <a:noFill/>
                <a:ln w="254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0" tIns="0" rIns="0" bIns="0" anchor="t">
                  <a:noAutofit/>
                </a:bodyPr>
                <a:lstStyle/>
                <a:p>
                  <a:pPr algn="just"/>
                  <a:r>
                    <a:rPr lang="vi-VN">
                      <a:latin typeface="Times New Roman" panose="02020603050405020304" pitchFamily="18" charset="0"/>
                      <a:cs typeface="Times New Roman" panose="02020603050405020304" pitchFamily="18" charset="0"/>
                    </a:rPr>
                    <a:t>Từ điển Vdict ứng dụng từ điển Anh - Việt Offline hỗ trợ tra cứu từ vựng Anh - Việt, Việt - Anh có khá nhiều tính năng hay và nhận được nhiều đánh giá tích cực từ người dùng.</a:t>
                  </a:r>
                  <a:endParaRPr lang="en-US">
                    <a:latin typeface="Times New Roman" panose="02020603050405020304" pitchFamily="18" charset="0"/>
                    <a:cs typeface="Times New Roman" panose="02020603050405020304" pitchFamily="18" charset="0"/>
                  </a:endParaRPr>
                </a:p>
              </p:txBody>
            </p:sp>
          </p:grpSp>
        </p:grpSp>
        <p:sp>
          <p:nvSpPr>
            <p:cNvPr id="9" name="矩形 8"/>
            <p:cNvSpPr/>
            <p:nvPr/>
          </p:nvSpPr>
          <p:spPr>
            <a:xfrm>
              <a:off x="4584962" y="3518963"/>
              <a:ext cx="763707" cy="88820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b">
              <a:normAutofit/>
            </a:bodyPr>
            <a:lstStyle/>
            <a:p>
              <a:pPr algn="ctr"/>
              <a:r>
                <a:rPr lang="en-US" sz="3333" dirty="0">
                  <a:latin typeface="思源黑体 CN Medium" panose="020B0600000000000000" pitchFamily="34" charset="-122"/>
                  <a:ea typeface="思源黑体 CN Medium" panose="020B0600000000000000" pitchFamily="34" charset="-122"/>
                  <a:sym typeface="FZHei-B01S" panose="02010601030101010101" pitchFamily="2" charset="-122"/>
                </a:rPr>
                <a:t>04</a:t>
              </a:r>
            </a:p>
          </p:txBody>
        </p:sp>
      </p:grpSp>
      <p:sp>
        <p:nvSpPr>
          <p:cNvPr id="30" name="TextBox 119"/>
          <p:cNvSpPr txBox="1">
            <a:spLocks/>
          </p:cNvSpPr>
          <p:nvPr/>
        </p:nvSpPr>
        <p:spPr bwMode="auto">
          <a:xfrm>
            <a:off x="-253544" y="1190666"/>
            <a:ext cx="10007143" cy="556149"/>
          </a:xfrm>
          <a:prstGeom prst="rect">
            <a:avLst/>
          </a:prstGeom>
          <a:noFill/>
        </p:spPr>
        <p:txBody>
          <a:bodyPr wrap="square" lIns="0" tIns="0" rIns="479973" bIns="0" anchor="ctr" anchorCtr="0">
            <a:noAutofit/>
          </a:bodyPr>
          <a:lstStyle/>
          <a:p>
            <a:pPr algn="r" latinLnBrk="0">
              <a:lnSpc>
                <a:spcPct val="120000"/>
              </a:lnSpc>
            </a:pPr>
            <a:r>
              <a:rPr lang="en-US" altLang="zh-CN" sz="3200" b="1" smtClean="0">
                <a:solidFill>
                  <a:schemeClr val="bg1">
                    <a:lumMod val="50000"/>
                  </a:schemeClr>
                </a:solidFill>
                <a:latin typeface="思源黑体 CN Medium" panose="020B0600000000000000" pitchFamily="34" charset="-122"/>
                <a:ea typeface="思源黑体 CN Medium" panose="020B0600000000000000" pitchFamily="34" charset="-122"/>
              </a:rPr>
              <a:t>2.1. Khảo sát thực tế các ứng </a:t>
            </a:r>
            <a:r>
              <a:rPr lang="en-US" altLang="zh-CN" sz="3200" b="1" smtClean="0">
                <a:solidFill>
                  <a:schemeClr val="bg1">
                    <a:lumMod val="50000"/>
                  </a:schemeClr>
                </a:solidFill>
                <a:latin typeface="思源黑体 CN Medium" panose="020B0600000000000000" pitchFamily="34" charset="-122"/>
                <a:ea typeface="思源黑体 CN Medium" panose="020B0600000000000000" pitchFamily="34" charset="-122"/>
              </a:rPr>
              <a:t>dụng từ điển </a:t>
            </a:r>
            <a:endParaRPr lang="zh-CN" altLang="en-US" sz="3200" b="1" dirty="0">
              <a:solidFill>
                <a:schemeClr val="bg1">
                  <a:lumMod val="50000"/>
                </a:schemeClr>
              </a:solidFill>
              <a:latin typeface="思源黑体 CN Medium" panose="020B0600000000000000" pitchFamily="34" charset="-122"/>
              <a:ea typeface="思源黑体 CN Medium" panose="020B0600000000000000" pitchFamily="34" charset="-122"/>
            </a:endParaRPr>
          </a:p>
        </p:txBody>
      </p:sp>
      <p:pic>
        <p:nvPicPr>
          <p:cNvPr id="2" name="Picture 1"/>
          <p:cNvPicPr>
            <a:picLocks noChangeAspect="1"/>
          </p:cNvPicPr>
          <p:nvPr/>
        </p:nvPicPr>
        <p:blipFill>
          <a:blip r:embed="rId3"/>
          <a:stretch>
            <a:fillRect/>
          </a:stretch>
        </p:blipFill>
        <p:spPr>
          <a:xfrm>
            <a:off x="1098783" y="559310"/>
            <a:ext cx="2041922" cy="540509"/>
          </a:xfrm>
          <a:prstGeom prst="rect">
            <a:avLst/>
          </a:prstGeom>
        </p:spPr>
      </p:pic>
    </p:spTree>
    <p:extLst>
      <p:ext uri="{BB962C8B-B14F-4D97-AF65-F5344CB8AC3E}">
        <p14:creationId xmlns:p14="http://schemas.microsoft.com/office/powerpoint/2010/main" val="2676459283"/>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8783" y="559310"/>
            <a:ext cx="2041922" cy="540509"/>
          </a:xfrm>
          <a:prstGeom prst="rect">
            <a:avLst/>
          </a:prstGeom>
        </p:spPr>
      </p:pic>
      <p:sp>
        <p:nvSpPr>
          <p:cNvPr id="3" name="TextBox 119"/>
          <p:cNvSpPr txBox="1">
            <a:spLocks/>
          </p:cNvSpPr>
          <p:nvPr/>
        </p:nvSpPr>
        <p:spPr bwMode="auto">
          <a:xfrm>
            <a:off x="580175" y="1244455"/>
            <a:ext cx="8398798" cy="556149"/>
          </a:xfrm>
          <a:prstGeom prst="rect">
            <a:avLst/>
          </a:prstGeom>
          <a:noFill/>
        </p:spPr>
        <p:txBody>
          <a:bodyPr wrap="square" lIns="0" tIns="0" rIns="479973" bIns="0" anchor="ctr" anchorCtr="0">
            <a:noAutofit/>
          </a:bodyPr>
          <a:lstStyle/>
          <a:p>
            <a:pPr latinLnBrk="0">
              <a:lnSpc>
                <a:spcPct val="120000"/>
              </a:lnSpc>
            </a:pPr>
            <a:r>
              <a:rPr lang="en-US" altLang="zh-CN" sz="3200" b="1" smtClean="0">
                <a:solidFill>
                  <a:schemeClr val="bg1">
                    <a:lumMod val="50000"/>
                  </a:schemeClr>
                </a:solidFill>
                <a:latin typeface="思源黑体 CN Medium" panose="020B0600000000000000" pitchFamily="34" charset="-122"/>
                <a:ea typeface="思源黑体 CN Medium" panose="020B0600000000000000" pitchFamily="34" charset="-122"/>
              </a:rPr>
              <a:t>2.1. Yêu cầu của ứng dụng mới.</a:t>
            </a:r>
            <a:endParaRPr lang="zh-CN" altLang="en-US" sz="3200" b="1" dirty="0">
              <a:solidFill>
                <a:schemeClr val="bg1">
                  <a:lumMod val="50000"/>
                </a:schemeClr>
              </a:solidFill>
              <a:latin typeface="思源黑体 CN Medium" panose="020B0600000000000000" pitchFamily="34" charset="-122"/>
              <a:ea typeface="思源黑体 CN Medium" panose="020B0600000000000000" pitchFamily="34" charset="-122"/>
            </a:endParaRPr>
          </a:p>
        </p:txBody>
      </p:sp>
      <p:pic>
        <p:nvPicPr>
          <p:cNvPr id="4" name="Picture 3"/>
          <p:cNvPicPr>
            <a:picLocks noChangeAspect="1"/>
          </p:cNvPicPr>
          <p:nvPr/>
        </p:nvPicPr>
        <p:blipFill>
          <a:blip r:embed="rId3"/>
          <a:stretch>
            <a:fillRect/>
          </a:stretch>
        </p:blipFill>
        <p:spPr>
          <a:xfrm>
            <a:off x="1253113" y="1945240"/>
            <a:ext cx="9365496" cy="3547709"/>
          </a:xfrm>
          <a:prstGeom prst="rect">
            <a:avLst/>
          </a:prstGeom>
        </p:spPr>
      </p:pic>
    </p:spTree>
    <p:extLst>
      <p:ext uri="{BB962C8B-B14F-4D97-AF65-F5344CB8AC3E}">
        <p14:creationId xmlns:p14="http://schemas.microsoft.com/office/powerpoint/2010/main" val="3256563494"/>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B22E3F-CF14-4F59-8118-0F90850692D7"/>
  <p:tag name="ISPRING_SCORM_RATE_SLIDES" val="1"/>
  <p:tag name="ISPRINGONLINEFOLDERID" val="0"/>
  <p:tag name="ISPRINGONLINEFOLDERPATH" val="Content List"/>
  <p:tag name="ISPRINGCLOUDFOLDERID" val="0"/>
  <p:tag name="ISPRINGCLOUDFOLDERPATH" val="Repository"/>
  <p:tag name="ISPRING_PLAYERS_CUSTOMIZATION" val="UEsDBBQAAgAIAE+IQ0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PiENK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E+IQ0q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T4hDS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T4hDSm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T4hD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T4hDSnL80YFnAAAAawAAABwAAAB1bml2ZXJzYWwvbG9jYWxfc2V0dGluZ3MueG1sDcw7CsNADEXR3qsQ6p1P58JjdymDIc4ChP0IBo0UZkRIdp/pbnG44/zNSh+Uerglvp4uTLDN98NeiZ/rrR+Yaojtom5IbM40T92ovok+ENFgpbfKD2VFbhG4S25yKaiwkGhnPk/dH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PiENKsIcj9GwBAAD3AgAAKQAAAHVuaXZlcnNhbC9za2luX2N1c3RvbWl6YXRpb25fc2V0dGluZ3MueG1sjVLbSiQxEH33K4I/MEkqt4Z2ILeWeVHRAZ+b6ezSrKaXTsRlycebdncYR0c09VR1Tp2iKqdNv8Zon1KeHse/fR6neBdyHuPPtD5DqN1ND9N8M4cUclodKvdjHKbnTfwxLbVaTbmPQz8PdkHTGqPu9SEltXKqZswwiiTz1CvkPLcVa8A1YCvmKLHt6p3EP9057ELMp1Xb1RH6sWETU5jzJg7hzxqO2W+h4w0u534YKy+tBVui7KcWx5ZAjHDJfaEaAASy3BGHi5SN1AR5zDiGYhQFCohwThpRiKQcatY1oqow3wjEJGPUFepp7UZaG0dtkdAQous0rxpbus5IjBEhBJgrXEBnMKpsqBoa1HJAcGBAFG00UYA625mOFe+8sBwp6gXGhRkDGB+Oe9ju7bkO1W+vsz/nF4Inv+AkunhrdcJc7e5pnit5Gx5/P/Q5oHG4OL+59Xf+aqu3m+ur8/++fPXwnrWYtW79qbdfAFBLAwQUAAIACABPiENKKoo35ocRAADwYQAAFwAAAHVuaXZlcnNhbC91bml2ZXJzYWwucG5n7d35V5LZ/wBwSzMnZ6LNzCxtmrTFBdQaMxdabNKRcp3UUtHUbDM1MxRZUqexRSV1yl2aXNolbdLcwCUl1KAJldKUCoUQlRCRHT70nZrPjH7mD/ie83AOeLj3Oc+9r/vc1R/eXPI6sO+bRasXaWlpfePu5uqjpaUD09LSjtPT1aSodlvu0/yZF++zb7dWFXUNV/NFJ2rX/l1aWtU4fUXYAs33r2LdAuO1tBa3f3rPI8fcjtDSCrvg7rrLLzFkYgh+5UGkkixQ5qO0nM8f0Aa15X60fJr1I2TTj67Oesvn2yyZeAYp/+i6/kXaMv35e3QueXkqtFOQlYEUmWhtk2JIfu5BPZ926NFRwjYm45f99RxaaX0Vo6c0iU/rIT4uUEim6Z72/GbxMLsEMVwvkbKLYmTcr1eFnp+n+/ePtz+sXqUsO+S2LZuLO8yCukjephlLu6643DTU/hrSovX3j/s2XtERiid65qZYRXXAzZW2/8yGtOxM1u5zGyM/oEHVTcqw+3dgJvsyI2aVdyM95YRZ3RjvbFAiTh9Bmyz4Z/b5lEjtvh9PK5V8rCEMVjWnuudTwN/4WdRXWFrlmUWNZMzO/xC5E+K9xMBVd3ZGvtESWJN3Ytmc+81rLWf8/CyiB203S3PV+CHEe+lPc2/1EEK5l7OM0zO37JY2171+S41ml9HSVu6/1HfnkP3sFq2fp7/cwHtvxJw66ec2bdkcR82YbQ/RtYT5uRpkz75ek4w0sFnQCyAABIAAEAACQAAIAAEgAASAABAAAkAACAABIAAEgAAQAAJAAAgAASAABIAAEAACQAAIAAEgAASAABAAAkAACAABIAAEgAAQAAJAAAgAASAABIAAEAACQAAIAAEgAASAABAAAkAACAABIAAEgAAQAAJAAAgAASAABIAAEADi/xEiRdo28ojmMij5H9ECz6eo7WO7wxLT5sbR0z1tvy4/4FXAKpvZYQFbes6Hvs9sM14wJ6KgnvnRg0cPzk6FxP57+/5b8jXY5sg5dX12HkyZZz6/bOfdF7PKWKspOvVSaJvW7Cr5C5xhLtKR3Oce4Obfk6YoG+1xTlPP2CkLTbbX40Vn+rr9wVHNTWvH8hjeo/8s0NoeokTNrIDmBctt+ziNImEdSRk97RDTrBJtZXEZKswtSSJZVQwNyUdJ3qUXmaol5I2GbtaNTcgk3uhMVrupyT9jKcK1+UT5JEVVof52100XzgNGNOWcM7Ue7UJiB52AVLNF8B14aTsrdOpNPK3kJ0uj9MNgBHL7SRP1BcOQV720bTh5u6kqVkh15KMm4uBoUd9zMEZw5Qqe5iIfv8t5zBYLt3djlzQJOo3hJUo+Vi0fpGKQYFFiI/XR5Kk3TKhaShs0ATczgn+oei8OQAaaoKf/eB5J4PxWWoUsOLq3dlz+wlE4Tc3/8vRzUmQe077KRZe2eYdy40qT2AUdNDNe3PVSWr1L0+TM3fRlcRAHxuqfwOKfSNWMjdWIoQRGx8buk6XiZvGw/DH53isfUgi+mEGLwQiLDNWNbGlScbta694jgpdPlKqZj+a/VzPqD0pWIbxBjfLJRkRnFbIBWYwcQDbFgUdvrn+qBxap8yZPFWULatZOJQfN1PTyDhH2BLpcbw4H0+8/W4w9HFDDffdXhamvdypHh1g4KCY8vPXiGg/E2SqbiInuYATqGjPnu8XmJ+EvfFFNZk6Udt7yHtnIExViP+ROJKXWM/+kN0S5IeG+Vk5eB2tSnM7Q+5alOBHsnV2uStb5RfDwcniCv4hpUN9ZkvnW1oTglNHhveAi9/2IMVPS2f/BtvRcXjYai0Ou7bzJrcmrCOG8kwa0juy4fpx8KDtJPsCf6K53sP/cr7abaYuarTwF8b33MAXXqYq7WJIvCpPA8OA8nHmXSillfpWE4rYNtHjjY2mkkfBBs8D8IKapJas7qFLsFfabKtmkZsuGDNG+C4Sle7ekwvCYxNteNvArGWZ/VNlTg3+YUTqPiS1ueYC7L27xADMHEFsGTfifahKQvXZqR/IAL/nwuX5q4ZcObufFHHy/AloN7ez+fbo2NoMp7C3lDPA5NWcPimJbI2ihtosR0ZA7pFY8FntFuqBvIze84yF7yokahoWcamxcCmMLQlfDahdcr0+PxpFWbDhnZASmE0nkgbxI7qjj08GE5uXOI5HTv6c3OztAOeTPY+HWsRtEJ5Y5lpkjJb/2QMQGm+YxucxbxK1RXMt+pyBIfWVozUSyb4b+3as+IEOPKjGowFffvDFDz5ynfj21jT/tRBURSxxiOM8/3xDxsmW/yvzW4M2nLwOZ3KtxJSSskk7x4FRPx7aOrE51R2+mVvHjfarLiYZdhTF6DWcLTEqVYX7wg3aZfnR+mA/JRcnAVTLbI5BUkZkfHSs9hgLlyh4LlF6dLPiMM8za7swHfvVMZDWEokhMjg/5axo8bpw48ZgxgNqcFSNrUIID4VilKO0mZa2+edFr3PHjDeNh6SvuhDftOSw0c8hTxj8QXUpakCsgjPSqT8tvpeMENQhsaQLVwKZTXFaAcffryGnIW3TouxOZ522VlQT6rTscu8z1BjsqPe1Am+hCuK1t24GpZBiJyyvMG+1NpZiqPqY/wLb0ydOD+QsbimZk+JmF0ZNk5ecpF62bpSRsNZlK4trgz1Fe2WD5vqjhdNXJwlRKin6u7OfEBtdXumcZeYcywB130j2x1s6kCvv5ILg66wm1gThSgcnaaUslrO9IDLDa10nw1BR7cTNLUImwf/+D8/3dXZHq+c9f5p3q676uMmEVEfu7m9mR9ZYDa05sSeIE8nuHMfKJK6cbJrg6uSIiqNnek3//80L2NuibNVOeegz4m+dY1Zg/STYWTpc9SZJ9NISj4oS9vp7RGJUQz5wR8Go5vqQZhZAGR11olaiFuCReUl/7GDYXV8aLy5u0QGNEEpFmTtiOHhDY9vO8SSEEehWjziSE4w/Cl4Yrkc5MmUi2JpRB5yevZI06j8gL9MwX6uaaXTWZBBnpuhxWZhGHBRgZ9xY8s4fd/UgW0/p08Ne6zX8F0rXVjFWLma+0WcfZcAFEleyaJstPYODsmSjhPWYyg9ULX9zP3+YyWaK+ksMnqVUduVmrspusPWKMKcJCPHnrW7+nt01ZjE544unkEp7UD3bXVLQDx6h7765cxakWeqnF54N5wscEGpFJc4Usha20GHlpXJIu1z5JaYnkP7NOJm/Kf/g4orvdKOzz+ncnpW4YybsRYKtKPY1aBj24hO45vg9SgFkGj2NpJj6i1VkY/ugguR2r5MHBJtiG4dscX+iWwvuZ8+jkw8jkV5ykLByDJzL2JFnkB80oyPReXvAfETplSatWcxyb09Ahk1L6r5kVwgJokKY+R7ZutsXxQdV7UikBv/aoEYPCiMxtf4X9rUu5J/GPq72QVS27jdtVtyBXJoKqBLi6B9bXNdcHw1huHbkyb/j7Gs8NAVMkmrBYtYBz0VWukytrJjtk7e2qHX1Wner+OmCHaavrukvZ5bedMHxoee0QKbTtZ7H+X2MsYdWrjXo9+KOWTmPLxTKH3W5W6ytby124pkxEuGp7+J2a6P3OmTrh12yJaoreIiGYHihHWpUIBjh2cCSDdwh8uKRVorIQNVih3akoM9v13s4TZ6ttlcosA9iY+FPhG/TMNSs39HuSYhQM3gnD9hP62l+2z0hUVz+c2AkJI91DE+zlf1YniJCCTm2pDa2xOpsRE7DD5TfT6jKTut270eocbl5eBpxwDKJ0CMZlvPBROxLX3CJGRDIZ4ZRBFxrCMrKTF0zgVF2gKBIeME7Kkg+QVkQx8t7omcMxrM7NbUmtA6KHaOtEp+fLSgUfL397QaSS85lOM6/CizaWJr6vxYOgio/sRqZysoOlt5EhXxw7sRbZRG8wbB35fbJ9MF3+ZYdUdOJt9j6T147fZ+ACOfq5UtJBO3VO8VIQOy6U63FmTFyEsesVjG4XYt3NpWsSuSG5nG3OuKX2neJgI7iPHTzf0ll92So82FatsmIdxxnAujpfSgPyLS1hLrIPZc/FJLVy/97s1AYeh+4JRQu2i56ItnJbk1FYtwTbWDdIAbHMhN4ZTCPQC5DBzaCwL1sp4um31/xD6nNCz7y2XzOkmVI78172qK8Vb2M+Odvg91oUucXj2yMTbqETwtczZg6ik/QLz2rBlPpxKaPmqGv58U2F6vge8iLzyO/QRYL98Kh5Ff0bQC6StxXVEau9x+J4x1+miSWq87yI0AlHtjeH3HZKlXUIIjhH50508roc/1wl5EaJmt0f6LK5R/fVYPWPVMmqc/etz2l6hdPNjEh3ZxWqomaG9YG3yFwkz8AuTjwMKcC6H1AiFmTLxjJkNRUCZ68xaQYjWQWev/a7/F8voYdLdXLdIUmsTHtrYi+7RrORSB+KpzkXaZ4RooiknIjBlL42UrDtSfWSlxZQBH5Xc9ogp6R7+ngOYlq0+IxiefhgadWwzeH8cXFr+2/iD9ySzxX9ujgtxVOzZT3yVTbq6x3oN7IN6ppYb1NTBqtHbVa0SItl3NovHFwJ6iTsx5Iuf8VicNRPT8t2WA55yhSdPBsoTvayeOmesbixd40hzB0E2ZU/kJJpvFfVLWNalCzSjYUCZe5jJVjpRx7hnqp1DoIUaIbk0SqRswfbu9xa7ImV0TtoMrUwHTr9Yk8RXjGy8QiloCNn6ZOnOaOhv9Mc89BplHzZRCF4kbmLl2Nv2a2oi5+7XszbB3XDA47548sNDowev34K39WdVAIm8wgkor/lnUdN4ZpdEejYhBNXsw1ulERlV+4qX/QK5eBD+h5dXChGyQeZK2E6ucaNfoFIcuP0Rx4yGY50cFKwsbEjWUM2nxvna21w87RP47GaEXWDizX0GpNTzykddLyuZ/6IDz/DbxZjop1reN2n2Ba5MWjeYc2ZYH3+uKSyiyFaHM8F6YHE81Z82ZK/6G7RTJrDWwotpcQqXLfnO/EdrEEUE9xhxDkWZivV8YRwpc4BKHcqV9NLiPzQPNX5jx9DTNfVx4i/bD1MMZJ3u5i0CCbOg99Ltyog+YIZJRI0Ey0eSus3W2n+iPQN81OP1jSuRa5UbCMwc+CsPaSTy1qYu4fI7R9AVImSLZXz3r1zOXbky2CRGd3mh1XPhHfFY5vMmByV7AFaCk+eeGwhfdPSFrFs/xh+4fDMfjgcIx0l3HRXqqOZ049VSWGaLp30y/LWEUlrOfFc7IRjHdqU/4LgGSRr72iXo2NHqUMOf9bZntySgHJq4JOr/aVnPY4SpsQ7+jgJ1/CGTzXPR1UpWbWQxI7BqxUcKBwFujyNN1BREcRHUhEBa5Vf/E4MkXbDVWfCSfxnP124Yap4u3Ah43W457e8iUYMrgK6TvO8UC9Y1kNmn1u5XHfMQjtLUM++40STla71iPLBxW8B821CshpYFXZuJiYLc+Ot4k9a0HGY6bLn7SBo047CXlY/fUP6ZFxzPF+zV/zl4yqsW5+w6TLBczxxY0gU/8qXJSg3JVxtNmwzf+eUEwNFTa7C0wgO6eEKsxNrYNSlgWdiPwXLryTmUT71aY8yyn+nrJLhPxKDla1dfz8oco7dUN2cCCKdeF9z7OFM/HC8AoWJtnTohN/sbC0f3pQlsu84uXg9uhitmqmf74aG5sp8fpYxpXkfFONR0EaJbRYyP+A96HK8Iq2tu8fqv8c+f23OtHS8kIal05IaSapL8uZU9ynjYiGLONVlUbTPFH3WV/3m43SU8pDzeDHcHtwIXTf7yP8qeiekQElve5iY3jrngKvp4Uc2t89JttNk2C+KWTHnLA4BmatlDNKay/Zf68798QCP/wvWL2eqz60b3vRvwfpFHYbw7Uv+x71bWvJ07157M6Dgp1+7xFfxHHfazbkiyjCzHBOkmXMEmj62z91n+Zx/cNx4kHLiOxbZv7Uc806z4PDZQho0JhnyY2Fh1+zfJ4Bq9+2+ewmGVZgWEHuaf1PrQrU0L/e9B1yrdoem/gdQSwMEFAACAAgAT4hDSpXukX5LAAAAawAAABsAAAB1bml2ZXJzYWwvdW5pdmVyc2FsLnBuZy54bWyzsa/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IQ0oqlg9n/gIAAJcLAAAmAAAAAAAAAAEAAAAAAAYLAAB1bml2ZXJzYWwvaHRtbF9wdWJsaXNoaW5nX3NldHRpbmdzLnhtbFBLAQIAABQAAgAIAE+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
  <p:tag name="ISPRING_SCORM_PASSING_SCORE" val="100.000000"/>
  <p:tag name="ISPRING_PRESENTATION_TITLE" val="1"/>
  <p:tag name="ISPRING_FIRST_PUBLISH" val="1"/>
  <p:tag name="ISPRING_SCORM_RATE_QUIZZES" val="0"/>
  <p:tag name="ISPRING_SCORM_ENDPOINT" val="&lt;endpoint&gt;&lt;enable&gt;0&lt;/enable&gt;&lt;lrs&gt;http://&lt;/lrs&gt;&lt;auth&gt;0&lt;/auth&gt;&lt;login&gt;&lt;/login&gt;&lt;password&gt;&lt;/password&gt;&lt;key&gt;&lt;/key&gt;&lt;name&gt;&lt;/name&gt;&lt;email&gt;&lt;/email&gt;&lt;/endpoint&gt;&#10;"/>
  <p:tag name="ISPRING_OUTPUT_FOLDER" val="F:\VIP专区4月份上传文件\97公司季度业绩汇报PPT"/>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10">
      <a:dk1>
        <a:sysClr val="windowText" lastClr="000000"/>
      </a:dk1>
      <a:lt1>
        <a:srgbClr val="FFFFFF"/>
      </a:lt1>
      <a:dk2>
        <a:srgbClr val="000000"/>
      </a:dk2>
      <a:lt2>
        <a:srgbClr val="FFFFFF"/>
      </a:lt2>
      <a:accent1>
        <a:srgbClr val="595959"/>
      </a:accent1>
      <a:accent2>
        <a:srgbClr val="BFA18F"/>
      </a:accent2>
      <a:accent3>
        <a:srgbClr val="595959"/>
      </a:accent3>
      <a:accent4>
        <a:srgbClr val="BFA18F"/>
      </a:accent4>
      <a:accent5>
        <a:srgbClr val="595959"/>
      </a:accent5>
      <a:accent6>
        <a:srgbClr val="BFA18F"/>
      </a:accent6>
      <a:hlink>
        <a:srgbClr val="595959"/>
      </a:hlink>
      <a:folHlink>
        <a:srgbClr val="BFA18F"/>
      </a:folHlink>
    </a:clrScheme>
    <a:fontScheme name="自定义 1">
      <a:majorFont>
        <a:latin typeface="Calibri"/>
        <a:ea typeface="字魂35号-经典雅黑"/>
        <a:cs typeface=""/>
      </a:majorFont>
      <a:minorFont>
        <a:latin typeface="Calibri"/>
        <a:ea typeface="字魂35号-经典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2293</Words>
  <Application>Microsoft Office PowerPoint</Application>
  <PresentationFormat>Widescreen</PresentationFormat>
  <Paragraphs>203</Paragraphs>
  <Slides>33</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微软雅黑</vt:lpstr>
      <vt:lpstr>宋体</vt:lpstr>
      <vt:lpstr>Arial</vt:lpstr>
      <vt:lpstr>Calibri</vt:lpstr>
      <vt:lpstr>FZHei-B01S</vt:lpstr>
      <vt:lpstr>Times New Roman</vt:lpstr>
      <vt:lpstr>Wingdings</vt:lpstr>
      <vt:lpstr>字魂35号-经典雅黑</vt:lpstr>
      <vt:lpstr>思源黑体 CN Heavy</vt:lpstr>
      <vt:lpstr>思源黑体 CN Medium</vt:lpstr>
      <vt:lpstr>等线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
  <cp:lastModifiedBy/>
  <cp:revision>1</cp:revision>
  <dcterms:created xsi:type="dcterms:W3CDTF">2019-03-17T09:39:11Z</dcterms:created>
  <dcterms:modified xsi:type="dcterms:W3CDTF">2024-06-24T08:45:58Z</dcterms:modified>
</cp:coreProperties>
</file>